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4"/>
  </p:sldMasterIdLst>
  <p:notesMasterIdLst>
    <p:notesMasterId r:id="rId24"/>
  </p:notesMasterIdLst>
  <p:sldIdLst>
    <p:sldId id="257" r:id="rId5"/>
    <p:sldId id="264" r:id="rId6"/>
    <p:sldId id="286" r:id="rId7"/>
    <p:sldId id="285" r:id="rId8"/>
    <p:sldId id="287" r:id="rId9"/>
    <p:sldId id="266" r:id="rId10"/>
    <p:sldId id="282" r:id="rId11"/>
    <p:sldId id="283" r:id="rId12"/>
    <p:sldId id="268" r:id="rId13"/>
    <p:sldId id="269" r:id="rId14"/>
    <p:sldId id="284" r:id="rId15"/>
    <p:sldId id="271" r:id="rId16"/>
    <p:sldId id="277" r:id="rId17"/>
    <p:sldId id="275" r:id="rId18"/>
    <p:sldId id="276" r:id="rId19"/>
    <p:sldId id="272" r:id="rId20"/>
    <p:sldId id="273" r:id="rId21"/>
    <p:sldId id="261" r:id="rId22"/>
    <p:sldId id="278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cKenzie R Coon" initials="MC" lastIdx="3" clrIdx="0">
    <p:extLst>
      <p:ext uri="{19B8F6BF-5375-455C-9EA6-DF929625EA0E}">
        <p15:presenceInfo xmlns:p15="http://schemas.microsoft.com/office/powerpoint/2012/main" userId="S::coon4@purdue.edu::052a34fe-a6d4-4fda-be90-d5f6006a9c4b" providerId="AD"/>
      </p:ext>
    </p:extLst>
  </p:cmAuthor>
  <p:cmAuthor id="2" name="Emily Fay Downing" initials="ED" lastIdx="2" clrIdx="1">
    <p:extLst>
      <p:ext uri="{19B8F6BF-5375-455C-9EA6-DF929625EA0E}">
        <p15:presenceInfo xmlns:p15="http://schemas.microsoft.com/office/powerpoint/2012/main" userId="S::downinge@purdue.edu::08649ce4-dd80-4a8d-85c0-660468c5b88c" providerId="AD"/>
      </p:ext>
    </p:extLst>
  </p:cmAuthor>
  <p:cmAuthor id="3" name="Smith, Todd" initials="ST" lastIdx="1" clrIdx="2">
    <p:extLst>
      <p:ext uri="{19B8F6BF-5375-455C-9EA6-DF929625EA0E}">
        <p15:presenceInfo xmlns:p15="http://schemas.microsoft.com/office/powerpoint/2012/main" userId="S::TRS5@NRC.GOV::3936b4bf-0698-44bd-951d-5bfc6179a74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AC00"/>
    <a:srgbClr val="DAA600"/>
    <a:srgbClr val="EDE3D7"/>
    <a:srgbClr val="F4EEE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25" autoAdjust="0"/>
    <p:restoredTop sz="94660"/>
  </p:normalViewPr>
  <p:slideViewPr>
    <p:cSldViewPr snapToGrid="0">
      <p:cViewPr varScale="1">
        <p:scale>
          <a:sx n="38" d="100"/>
          <a:sy n="38" d="100"/>
        </p:scale>
        <p:origin x="54" y="10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368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RS5\Desktop\SIP\DoseTimeValues.txt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2582154440905013E-2"/>
          <c:y val="7.034372501998401E-2"/>
          <c:w val="0.94491393344286145"/>
          <c:h val="0.89928061210456389"/>
        </c:manualLayout>
      </c:layout>
      <c:scatterChart>
        <c:scatterStyle val="smoothMarker"/>
        <c:varyColors val="0"/>
        <c:ser>
          <c:idx val="0"/>
          <c:order val="0"/>
          <c:spPr>
            <a:ln w="22225" cap="rnd">
              <a:solidFill>
                <a:srgbClr val="E2AC00"/>
              </a:solidFill>
              <a:round/>
            </a:ln>
            <a:effectLst/>
          </c:spPr>
          <c:marker>
            <c:symbol val="none"/>
          </c:marker>
          <c:xVal>
            <c:numRef>
              <c:f>DoseTimeValues!$A$6:$A$389</c:f>
              <c:numCache>
                <c:formatCode>General</c:formatCode>
                <c:ptCount val="384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  <c:pt idx="8">
                  <c:v>2.25</c:v>
                </c:pt>
                <c:pt idx="9">
                  <c:v>2.5</c:v>
                </c:pt>
                <c:pt idx="10">
                  <c:v>2.75</c:v>
                </c:pt>
                <c:pt idx="11">
                  <c:v>3</c:v>
                </c:pt>
                <c:pt idx="12">
                  <c:v>3.25</c:v>
                </c:pt>
                <c:pt idx="13">
                  <c:v>3.5</c:v>
                </c:pt>
                <c:pt idx="14">
                  <c:v>3.75</c:v>
                </c:pt>
                <c:pt idx="15">
                  <c:v>4</c:v>
                </c:pt>
                <c:pt idx="16">
                  <c:v>4.25</c:v>
                </c:pt>
                <c:pt idx="17">
                  <c:v>4.5</c:v>
                </c:pt>
                <c:pt idx="18">
                  <c:v>4.75</c:v>
                </c:pt>
                <c:pt idx="19">
                  <c:v>5</c:v>
                </c:pt>
                <c:pt idx="20">
                  <c:v>5.25</c:v>
                </c:pt>
                <c:pt idx="21">
                  <c:v>5.5</c:v>
                </c:pt>
                <c:pt idx="22">
                  <c:v>5.75</c:v>
                </c:pt>
                <c:pt idx="23">
                  <c:v>6</c:v>
                </c:pt>
                <c:pt idx="24">
                  <c:v>6.25</c:v>
                </c:pt>
                <c:pt idx="25">
                  <c:v>6.5</c:v>
                </c:pt>
                <c:pt idx="26">
                  <c:v>6.75</c:v>
                </c:pt>
                <c:pt idx="27">
                  <c:v>7</c:v>
                </c:pt>
                <c:pt idx="28">
                  <c:v>7.25</c:v>
                </c:pt>
                <c:pt idx="29">
                  <c:v>7.5</c:v>
                </c:pt>
                <c:pt idx="30">
                  <c:v>7.75</c:v>
                </c:pt>
                <c:pt idx="31">
                  <c:v>8</c:v>
                </c:pt>
                <c:pt idx="32">
                  <c:v>8.25</c:v>
                </c:pt>
                <c:pt idx="33">
                  <c:v>8.5</c:v>
                </c:pt>
                <c:pt idx="34">
                  <c:v>8.75</c:v>
                </c:pt>
                <c:pt idx="35">
                  <c:v>9</c:v>
                </c:pt>
                <c:pt idx="36">
                  <c:v>9.25</c:v>
                </c:pt>
                <c:pt idx="37">
                  <c:v>9.5</c:v>
                </c:pt>
                <c:pt idx="38">
                  <c:v>9.75</c:v>
                </c:pt>
                <c:pt idx="39">
                  <c:v>10</c:v>
                </c:pt>
                <c:pt idx="40">
                  <c:v>10.25</c:v>
                </c:pt>
                <c:pt idx="41">
                  <c:v>10.5</c:v>
                </c:pt>
                <c:pt idx="42">
                  <c:v>10.75</c:v>
                </c:pt>
                <c:pt idx="43">
                  <c:v>11</c:v>
                </c:pt>
                <c:pt idx="44">
                  <c:v>11.25</c:v>
                </c:pt>
                <c:pt idx="45">
                  <c:v>11.5</c:v>
                </c:pt>
                <c:pt idx="46">
                  <c:v>11.75</c:v>
                </c:pt>
                <c:pt idx="47">
                  <c:v>12</c:v>
                </c:pt>
                <c:pt idx="48">
                  <c:v>12.25</c:v>
                </c:pt>
                <c:pt idx="49">
                  <c:v>12.5</c:v>
                </c:pt>
                <c:pt idx="50">
                  <c:v>12.75</c:v>
                </c:pt>
                <c:pt idx="51">
                  <c:v>13</c:v>
                </c:pt>
                <c:pt idx="52">
                  <c:v>13.25</c:v>
                </c:pt>
                <c:pt idx="53">
                  <c:v>13.5</c:v>
                </c:pt>
                <c:pt idx="54">
                  <c:v>13.75</c:v>
                </c:pt>
                <c:pt idx="55">
                  <c:v>14</c:v>
                </c:pt>
                <c:pt idx="56">
                  <c:v>14.25</c:v>
                </c:pt>
                <c:pt idx="57">
                  <c:v>14.5</c:v>
                </c:pt>
                <c:pt idx="58">
                  <c:v>14.75</c:v>
                </c:pt>
                <c:pt idx="59">
                  <c:v>15</c:v>
                </c:pt>
                <c:pt idx="60">
                  <c:v>15.25</c:v>
                </c:pt>
                <c:pt idx="61">
                  <c:v>15.5</c:v>
                </c:pt>
                <c:pt idx="62">
                  <c:v>15.75</c:v>
                </c:pt>
                <c:pt idx="63">
                  <c:v>16</c:v>
                </c:pt>
                <c:pt idx="64">
                  <c:v>16.25</c:v>
                </c:pt>
                <c:pt idx="65">
                  <c:v>16.5</c:v>
                </c:pt>
                <c:pt idx="66">
                  <c:v>16.75</c:v>
                </c:pt>
                <c:pt idx="67">
                  <c:v>17</c:v>
                </c:pt>
                <c:pt idx="68">
                  <c:v>17.25</c:v>
                </c:pt>
                <c:pt idx="69">
                  <c:v>17.5</c:v>
                </c:pt>
                <c:pt idx="70">
                  <c:v>17.75</c:v>
                </c:pt>
                <c:pt idx="71">
                  <c:v>18</c:v>
                </c:pt>
                <c:pt idx="72">
                  <c:v>18.25</c:v>
                </c:pt>
                <c:pt idx="73">
                  <c:v>18.5</c:v>
                </c:pt>
                <c:pt idx="74">
                  <c:v>18.75</c:v>
                </c:pt>
                <c:pt idx="75">
                  <c:v>19</c:v>
                </c:pt>
                <c:pt idx="76">
                  <c:v>19.25</c:v>
                </c:pt>
                <c:pt idx="77">
                  <c:v>19.5</c:v>
                </c:pt>
                <c:pt idx="78">
                  <c:v>19.75</c:v>
                </c:pt>
                <c:pt idx="79">
                  <c:v>20</c:v>
                </c:pt>
                <c:pt idx="80">
                  <c:v>20.25</c:v>
                </c:pt>
                <c:pt idx="81">
                  <c:v>20.5</c:v>
                </c:pt>
                <c:pt idx="82">
                  <c:v>20.75</c:v>
                </c:pt>
                <c:pt idx="83">
                  <c:v>21</c:v>
                </c:pt>
                <c:pt idx="84">
                  <c:v>21.25</c:v>
                </c:pt>
                <c:pt idx="85">
                  <c:v>21.5</c:v>
                </c:pt>
                <c:pt idx="86">
                  <c:v>21.75</c:v>
                </c:pt>
                <c:pt idx="87">
                  <c:v>22</c:v>
                </c:pt>
                <c:pt idx="88">
                  <c:v>22.25</c:v>
                </c:pt>
                <c:pt idx="89">
                  <c:v>22.5</c:v>
                </c:pt>
                <c:pt idx="90">
                  <c:v>22.75</c:v>
                </c:pt>
                <c:pt idx="91">
                  <c:v>23</c:v>
                </c:pt>
                <c:pt idx="92">
                  <c:v>23.25</c:v>
                </c:pt>
                <c:pt idx="93">
                  <c:v>23.5</c:v>
                </c:pt>
                <c:pt idx="94">
                  <c:v>23.75</c:v>
                </c:pt>
                <c:pt idx="95">
                  <c:v>24</c:v>
                </c:pt>
                <c:pt idx="96">
                  <c:v>24.25</c:v>
                </c:pt>
                <c:pt idx="97">
                  <c:v>24.5</c:v>
                </c:pt>
                <c:pt idx="98">
                  <c:v>24.75</c:v>
                </c:pt>
                <c:pt idx="99">
                  <c:v>25</c:v>
                </c:pt>
                <c:pt idx="100">
                  <c:v>25.25</c:v>
                </c:pt>
                <c:pt idx="101">
                  <c:v>25.5</c:v>
                </c:pt>
                <c:pt idx="102">
                  <c:v>25.75</c:v>
                </c:pt>
                <c:pt idx="103">
                  <c:v>26</c:v>
                </c:pt>
                <c:pt idx="104">
                  <c:v>26.25</c:v>
                </c:pt>
                <c:pt idx="105">
                  <c:v>26.5</c:v>
                </c:pt>
                <c:pt idx="106">
                  <c:v>26.75</c:v>
                </c:pt>
                <c:pt idx="107">
                  <c:v>27</c:v>
                </c:pt>
                <c:pt idx="108">
                  <c:v>27.25</c:v>
                </c:pt>
                <c:pt idx="109">
                  <c:v>27.5</c:v>
                </c:pt>
                <c:pt idx="110">
                  <c:v>27.75</c:v>
                </c:pt>
                <c:pt idx="111">
                  <c:v>28</c:v>
                </c:pt>
                <c:pt idx="112">
                  <c:v>28.25</c:v>
                </c:pt>
                <c:pt idx="113">
                  <c:v>28.5</c:v>
                </c:pt>
                <c:pt idx="114">
                  <c:v>28.75</c:v>
                </c:pt>
                <c:pt idx="115">
                  <c:v>29</c:v>
                </c:pt>
                <c:pt idx="116">
                  <c:v>29.25</c:v>
                </c:pt>
                <c:pt idx="117">
                  <c:v>29.5</c:v>
                </c:pt>
                <c:pt idx="118">
                  <c:v>29.75</c:v>
                </c:pt>
                <c:pt idx="119">
                  <c:v>30</c:v>
                </c:pt>
                <c:pt idx="120">
                  <c:v>30.25</c:v>
                </c:pt>
                <c:pt idx="121">
                  <c:v>30.5</c:v>
                </c:pt>
                <c:pt idx="122">
                  <c:v>30.75</c:v>
                </c:pt>
                <c:pt idx="123">
                  <c:v>31</c:v>
                </c:pt>
                <c:pt idx="124">
                  <c:v>31.25</c:v>
                </c:pt>
                <c:pt idx="125">
                  <c:v>31.5</c:v>
                </c:pt>
                <c:pt idx="126">
                  <c:v>31.75</c:v>
                </c:pt>
                <c:pt idx="127">
                  <c:v>32</c:v>
                </c:pt>
                <c:pt idx="128">
                  <c:v>32.25</c:v>
                </c:pt>
                <c:pt idx="129">
                  <c:v>32.5</c:v>
                </c:pt>
                <c:pt idx="130">
                  <c:v>32.75</c:v>
                </c:pt>
                <c:pt idx="131">
                  <c:v>33</c:v>
                </c:pt>
                <c:pt idx="132">
                  <c:v>33.25</c:v>
                </c:pt>
                <c:pt idx="133">
                  <c:v>33.5</c:v>
                </c:pt>
                <c:pt idx="134">
                  <c:v>33.75</c:v>
                </c:pt>
                <c:pt idx="135">
                  <c:v>34</c:v>
                </c:pt>
                <c:pt idx="136">
                  <c:v>34.25</c:v>
                </c:pt>
                <c:pt idx="137">
                  <c:v>34.5</c:v>
                </c:pt>
                <c:pt idx="138">
                  <c:v>34.75</c:v>
                </c:pt>
                <c:pt idx="139">
                  <c:v>35</c:v>
                </c:pt>
                <c:pt idx="140">
                  <c:v>35.25</c:v>
                </c:pt>
                <c:pt idx="141">
                  <c:v>35.5</c:v>
                </c:pt>
                <c:pt idx="142">
                  <c:v>35.75</c:v>
                </c:pt>
                <c:pt idx="143">
                  <c:v>36</c:v>
                </c:pt>
                <c:pt idx="144">
                  <c:v>36.25</c:v>
                </c:pt>
                <c:pt idx="145">
                  <c:v>36.5</c:v>
                </c:pt>
                <c:pt idx="146">
                  <c:v>36.75</c:v>
                </c:pt>
                <c:pt idx="147">
                  <c:v>37</c:v>
                </c:pt>
                <c:pt idx="148">
                  <c:v>37.25</c:v>
                </c:pt>
                <c:pt idx="149">
                  <c:v>37.5</c:v>
                </c:pt>
                <c:pt idx="150">
                  <c:v>37.75</c:v>
                </c:pt>
                <c:pt idx="151">
                  <c:v>38</c:v>
                </c:pt>
                <c:pt idx="152">
                  <c:v>38.25</c:v>
                </c:pt>
                <c:pt idx="153">
                  <c:v>38.5</c:v>
                </c:pt>
                <c:pt idx="154">
                  <c:v>38.75</c:v>
                </c:pt>
                <c:pt idx="155">
                  <c:v>39</c:v>
                </c:pt>
                <c:pt idx="156">
                  <c:v>39.25</c:v>
                </c:pt>
                <c:pt idx="157">
                  <c:v>39.5</c:v>
                </c:pt>
                <c:pt idx="158">
                  <c:v>39.75</c:v>
                </c:pt>
                <c:pt idx="159">
                  <c:v>40</c:v>
                </c:pt>
                <c:pt idx="160">
                  <c:v>40.25</c:v>
                </c:pt>
                <c:pt idx="161">
                  <c:v>40.5</c:v>
                </c:pt>
                <c:pt idx="162">
                  <c:v>40.75</c:v>
                </c:pt>
                <c:pt idx="163">
                  <c:v>41</c:v>
                </c:pt>
                <c:pt idx="164">
                  <c:v>41.25</c:v>
                </c:pt>
                <c:pt idx="165">
                  <c:v>41.5</c:v>
                </c:pt>
                <c:pt idx="166">
                  <c:v>41.75</c:v>
                </c:pt>
                <c:pt idx="167">
                  <c:v>42</c:v>
                </c:pt>
                <c:pt idx="168">
                  <c:v>42.25</c:v>
                </c:pt>
                <c:pt idx="169">
                  <c:v>42.5</c:v>
                </c:pt>
                <c:pt idx="170">
                  <c:v>42.75</c:v>
                </c:pt>
                <c:pt idx="171">
                  <c:v>43</c:v>
                </c:pt>
                <c:pt idx="172">
                  <c:v>43.25</c:v>
                </c:pt>
                <c:pt idx="173">
                  <c:v>43.5</c:v>
                </c:pt>
                <c:pt idx="174">
                  <c:v>43.75</c:v>
                </c:pt>
                <c:pt idx="175">
                  <c:v>44</c:v>
                </c:pt>
                <c:pt idx="176">
                  <c:v>44.25</c:v>
                </c:pt>
                <c:pt idx="177">
                  <c:v>44.5</c:v>
                </c:pt>
                <c:pt idx="178">
                  <c:v>44.75</c:v>
                </c:pt>
                <c:pt idx="179">
                  <c:v>45</c:v>
                </c:pt>
                <c:pt idx="180">
                  <c:v>45.25</c:v>
                </c:pt>
                <c:pt idx="181">
                  <c:v>45.5</c:v>
                </c:pt>
                <c:pt idx="182">
                  <c:v>45.75</c:v>
                </c:pt>
                <c:pt idx="183">
                  <c:v>46</c:v>
                </c:pt>
                <c:pt idx="184">
                  <c:v>46.25</c:v>
                </c:pt>
                <c:pt idx="185">
                  <c:v>46.5</c:v>
                </c:pt>
                <c:pt idx="186">
                  <c:v>46.75</c:v>
                </c:pt>
                <c:pt idx="187">
                  <c:v>47</c:v>
                </c:pt>
                <c:pt idx="188">
                  <c:v>47.25</c:v>
                </c:pt>
                <c:pt idx="189">
                  <c:v>47.5</c:v>
                </c:pt>
                <c:pt idx="190">
                  <c:v>47.75</c:v>
                </c:pt>
                <c:pt idx="191">
                  <c:v>48</c:v>
                </c:pt>
                <c:pt idx="192">
                  <c:v>48.25</c:v>
                </c:pt>
                <c:pt idx="193">
                  <c:v>48.5</c:v>
                </c:pt>
                <c:pt idx="194">
                  <c:v>48.75</c:v>
                </c:pt>
                <c:pt idx="195">
                  <c:v>49</c:v>
                </c:pt>
                <c:pt idx="196">
                  <c:v>49.25</c:v>
                </c:pt>
                <c:pt idx="197">
                  <c:v>49.5</c:v>
                </c:pt>
                <c:pt idx="198">
                  <c:v>49.75</c:v>
                </c:pt>
                <c:pt idx="199">
                  <c:v>50</c:v>
                </c:pt>
                <c:pt idx="200">
                  <c:v>50.25</c:v>
                </c:pt>
                <c:pt idx="201">
                  <c:v>50.5</c:v>
                </c:pt>
                <c:pt idx="202">
                  <c:v>50.75</c:v>
                </c:pt>
                <c:pt idx="203">
                  <c:v>51</c:v>
                </c:pt>
                <c:pt idx="204">
                  <c:v>51.25</c:v>
                </c:pt>
                <c:pt idx="205">
                  <c:v>51.5</c:v>
                </c:pt>
                <c:pt idx="206">
                  <c:v>51.75</c:v>
                </c:pt>
                <c:pt idx="207">
                  <c:v>52</c:v>
                </c:pt>
                <c:pt idx="208">
                  <c:v>52.25</c:v>
                </c:pt>
                <c:pt idx="209">
                  <c:v>52.5</c:v>
                </c:pt>
                <c:pt idx="210">
                  <c:v>52.75</c:v>
                </c:pt>
                <c:pt idx="211">
                  <c:v>53</c:v>
                </c:pt>
                <c:pt idx="212">
                  <c:v>53.25</c:v>
                </c:pt>
                <c:pt idx="213">
                  <c:v>53.5</c:v>
                </c:pt>
                <c:pt idx="214">
                  <c:v>53.75</c:v>
                </c:pt>
                <c:pt idx="215">
                  <c:v>54</c:v>
                </c:pt>
                <c:pt idx="216">
                  <c:v>54.25</c:v>
                </c:pt>
                <c:pt idx="217">
                  <c:v>54.5</c:v>
                </c:pt>
                <c:pt idx="218">
                  <c:v>54.75</c:v>
                </c:pt>
                <c:pt idx="219">
                  <c:v>55</c:v>
                </c:pt>
                <c:pt idx="220">
                  <c:v>55.25</c:v>
                </c:pt>
                <c:pt idx="221">
                  <c:v>55.5</c:v>
                </c:pt>
                <c:pt idx="222">
                  <c:v>55.75</c:v>
                </c:pt>
                <c:pt idx="223">
                  <c:v>56</c:v>
                </c:pt>
                <c:pt idx="224">
                  <c:v>56.25</c:v>
                </c:pt>
                <c:pt idx="225">
                  <c:v>56.5</c:v>
                </c:pt>
                <c:pt idx="226">
                  <c:v>56.75</c:v>
                </c:pt>
                <c:pt idx="227">
                  <c:v>57</c:v>
                </c:pt>
                <c:pt idx="228">
                  <c:v>57.25</c:v>
                </c:pt>
                <c:pt idx="229">
                  <c:v>57.5</c:v>
                </c:pt>
                <c:pt idx="230">
                  <c:v>57.75</c:v>
                </c:pt>
                <c:pt idx="231">
                  <c:v>58</c:v>
                </c:pt>
                <c:pt idx="232">
                  <c:v>58.25</c:v>
                </c:pt>
                <c:pt idx="233">
                  <c:v>58.5</c:v>
                </c:pt>
                <c:pt idx="234">
                  <c:v>58.75</c:v>
                </c:pt>
                <c:pt idx="235">
                  <c:v>59</c:v>
                </c:pt>
                <c:pt idx="236">
                  <c:v>59.25</c:v>
                </c:pt>
                <c:pt idx="237">
                  <c:v>59.5</c:v>
                </c:pt>
                <c:pt idx="238">
                  <c:v>59.75</c:v>
                </c:pt>
                <c:pt idx="239">
                  <c:v>60</c:v>
                </c:pt>
                <c:pt idx="240">
                  <c:v>60.25</c:v>
                </c:pt>
                <c:pt idx="241">
                  <c:v>60.5</c:v>
                </c:pt>
                <c:pt idx="242">
                  <c:v>60.75</c:v>
                </c:pt>
                <c:pt idx="243">
                  <c:v>61</c:v>
                </c:pt>
                <c:pt idx="244">
                  <c:v>61.25</c:v>
                </c:pt>
                <c:pt idx="245">
                  <c:v>61.5</c:v>
                </c:pt>
                <c:pt idx="246">
                  <c:v>61.75</c:v>
                </c:pt>
                <c:pt idx="247">
                  <c:v>62</c:v>
                </c:pt>
                <c:pt idx="248">
                  <c:v>62.25</c:v>
                </c:pt>
                <c:pt idx="249">
                  <c:v>62.5</c:v>
                </c:pt>
                <c:pt idx="250">
                  <c:v>62.75</c:v>
                </c:pt>
                <c:pt idx="251">
                  <c:v>63</c:v>
                </c:pt>
                <c:pt idx="252">
                  <c:v>63.25</c:v>
                </c:pt>
                <c:pt idx="253">
                  <c:v>63.5</c:v>
                </c:pt>
                <c:pt idx="254">
                  <c:v>63.75</c:v>
                </c:pt>
                <c:pt idx="255">
                  <c:v>64</c:v>
                </c:pt>
                <c:pt idx="256">
                  <c:v>64.25</c:v>
                </c:pt>
                <c:pt idx="257">
                  <c:v>64.5</c:v>
                </c:pt>
                <c:pt idx="258">
                  <c:v>64.75</c:v>
                </c:pt>
                <c:pt idx="259">
                  <c:v>65</c:v>
                </c:pt>
                <c:pt idx="260">
                  <c:v>65.25</c:v>
                </c:pt>
                <c:pt idx="261">
                  <c:v>65.5</c:v>
                </c:pt>
                <c:pt idx="262">
                  <c:v>65.75</c:v>
                </c:pt>
                <c:pt idx="263">
                  <c:v>66</c:v>
                </c:pt>
                <c:pt idx="264">
                  <c:v>66.25</c:v>
                </c:pt>
                <c:pt idx="265">
                  <c:v>66.5</c:v>
                </c:pt>
                <c:pt idx="266">
                  <c:v>66.75</c:v>
                </c:pt>
                <c:pt idx="267">
                  <c:v>67</c:v>
                </c:pt>
                <c:pt idx="268">
                  <c:v>67.25</c:v>
                </c:pt>
                <c:pt idx="269">
                  <c:v>67.5</c:v>
                </c:pt>
                <c:pt idx="270">
                  <c:v>67.75</c:v>
                </c:pt>
                <c:pt idx="271">
                  <c:v>68</c:v>
                </c:pt>
                <c:pt idx="272">
                  <c:v>68.25</c:v>
                </c:pt>
                <c:pt idx="273">
                  <c:v>68.5</c:v>
                </c:pt>
                <c:pt idx="274">
                  <c:v>68.75</c:v>
                </c:pt>
                <c:pt idx="275">
                  <c:v>69</c:v>
                </c:pt>
                <c:pt idx="276">
                  <c:v>69.25</c:v>
                </c:pt>
                <c:pt idx="277">
                  <c:v>69.5</c:v>
                </c:pt>
                <c:pt idx="278">
                  <c:v>69.75</c:v>
                </c:pt>
                <c:pt idx="279">
                  <c:v>70</c:v>
                </c:pt>
                <c:pt idx="280">
                  <c:v>70.25</c:v>
                </c:pt>
                <c:pt idx="281">
                  <c:v>70.5</c:v>
                </c:pt>
                <c:pt idx="282">
                  <c:v>70.75</c:v>
                </c:pt>
                <c:pt idx="283">
                  <c:v>71</c:v>
                </c:pt>
                <c:pt idx="284">
                  <c:v>71.25</c:v>
                </c:pt>
                <c:pt idx="285">
                  <c:v>71.5</c:v>
                </c:pt>
                <c:pt idx="286">
                  <c:v>71.75</c:v>
                </c:pt>
                <c:pt idx="287">
                  <c:v>72</c:v>
                </c:pt>
                <c:pt idx="288">
                  <c:v>72.25</c:v>
                </c:pt>
                <c:pt idx="289">
                  <c:v>72.5</c:v>
                </c:pt>
                <c:pt idx="290">
                  <c:v>72.75</c:v>
                </c:pt>
                <c:pt idx="291">
                  <c:v>73</c:v>
                </c:pt>
                <c:pt idx="292">
                  <c:v>73.25</c:v>
                </c:pt>
                <c:pt idx="293">
                  <c:v>73.5</c:v>
                </c:pt>
                <c:pt idx="294">
                  <c:v>73.75</c:v>
                </c:pt>
                <c:pt idx="295">
                  <c:v>74</c:v>
                </c:pt>
                <c:pt idx="296">
                  <c:v>74.25</c:v>
                </c:pt>
                <c:pt idx="297">
                  <c:v>74.5</c:v>
                </c:pt>
                <c:pt idx="298">
                  <c:v>74.75</c:v>
                </c:pt>
                <c:pt idx="299">
                  <c:v>75</c:v>
                </c:pt>
                <c:pt idx="300">
                  <c:v>75.25</c:v>
                </c:pt>
                <c:pt idx="301">
                  <c:v>75.5</c:v>
                </c:pt>
                <c:pt idx="302">
                  <c:v>75.75</c:v>
                </c:pt>
                <c:pt idx="303">
                  <c:v>76</c:v>
                </c:pt>
                <c:pt idx="304">
                  <c:v>76.25</c:v>
                </c:pt>
                <c:pt idx="305">
                  <c:v>76.5</c:v>
                </c:pt>
                <c:pt idx="306">
                  <c:v>76.75</c:v>
                </c:pt>
                <c:pt idx="307">
                  <c:v>77</c:v>
                </c:pt>
                <c:pt idx="308">
                  <c:v>77.25</c:v>
                </c:pt>
                <c:pt idx="309">
                  <c:v>77.5</c:v>
                </c:pt>
                <c:pt idx="310">
                  <c:v>77.75</c:v>
                </c:pt>
                <c:pt idx="311">
                  <c:v>78</c:v>
                </c:pt>
                <c:pt idx="312">
                  <c:v>78.25</c:v>
                </c:pt>
                <c:pt idx="313">
                  <c:v>78.5</c:v>
                </c:pt>
                <c:pt idx="314">
                  <c:v>78.75</c:v>
                </c:pt>
                <c:pt idx="315">
                  <c:v>79</c:v>
                </c:pt>
                <c:pt idx="316">
                  <c:v>79.25</c:v>
                </c:pt>
                <c:pt idx="317">
                  <c:v>79.5</c:v>
                </c:pt>
                <c:pt idx="318">
                  <c:v>79.75</c:v>
                </c:pt>
                <c:pt idx="319">
                  <c:v>80</c:v>
                </c:pt>
                <c:pt idx="320">
                  <c:v>80.25</c:v>
                </c:pt>
                <c:pt idx="321">
                  <c:v>80.5</c:v>
                </c:pt>
                <c:pt idx="322">
                  <c:v>80.75</c:v>
                </c:pt>
                <c:pt idx="323">
                  <c:v>81</c:v>
                </c:pt>
                <c:pt idx="324">
                  <c:v>81.25</c:v>
                </c:pt>
                <c:pt idx="325">
                  <c:v>81.5</c:v>
                </c:pt>
                <c:pt idx="326">
                  <c:v>81.75</c:v>
                </c:pt>
                <c:pt idx="327">
                  <c:v>82</c:v>
                </c:pt>
                <c:pt idx="328">
                  <c:v>82.25</c:v>
                </c:pt>
                <c:pt idx="329">
                  <c:v>82.5</c:v>
                </c:pt>
                <c:pt idx="330">
                  <c:v>82.75</c:v>
                </c:pt>
                <c:pt idx="331">
                  <c:v>83</c:v>
                </c:pt>
                <c:pt idx="332">
                  <c:v>83.25</c:v>
                </c:pt>
                <c:pt idx="333">
                  <c:v>83.5</c:v>
                </c:pt>
                <c:pt idx="334">
                  <c:v>83.75</c:v>
                </c:pt>
                <c:pt idx="335">
                  <c:v>84</c:v>
                </c:pt>
                <c:pt idx="336">
                  <c:v>84.25</c:v>
                </c:pt>
                <c:pt idx="337">
                  <c:v>84.5</c:v>
                </c:pt>
                <c:pt idx="338">
                  <c:v>84.75</c:v>
                </c:pt>
                <c:pt idx="339">
                  <c:v>85</c:v>
                </c:pt>
                <c:pt idx="340">
                  <c:v>85.25</c:v>
                </c:pt>
                <c:pt idx="341">
                  <c:v>85.5</c:v>
                </c:pt>
                <c:pt idx="342">
                  <c:v>85.75</c:v>
                </c:pt>
                <c:pt idx="343">
                  <c:v>86</c:v>
                </c:pt>
                <c:pt idx="344">
                  <c:v>86.25</c:v>
                </c:pt>
                <c:pt idx="345">
                  <c:v>86.5</c:v>
                </c:pt>
                <c:pt idx="346">
                  <c:v>86.75</c:v>
                </c:pt>
                <c:pt idx="347">
                  <c:v>87</c:v>
                </c:pt>
                <c:pt idx="348">
                  <c:v>87.25</c:v>
                </c:pt>
                <c:pt idx="349">
                  <c:v>87.5</c:v>
                </c:pt>
                <c:pt idx="350">
                  <c:v>87.75</c:v>
                </c:pt>
                <c:pt idx="351">
                  <c:v>88</c:v>
                </c:pt>
                <c:pt idx="352">
                  <c:v>88.25</c:v>
                </c:pt>
                <c:pt idx="353">
                  <c:v>88.5</c:v>
                </c:pt>
                <c:pt idx="354">
                  <c:v>88.75</c:v>
                </c:pt>
                <c:pt idx="355">
                  <c:v>89</c:v>
                </c:pt>
                <c:pt idx="356">
                  <c:v>89.25</c:v>
                </c:pt>
                <c:pt idx="357">
                  <c:v>89.5</c:v>
                </c:pt>
                <c:pt idx="358">
                  <c:v>89.75</c:v>
                </c:pt>
                <c:pt idx="359">
                  <c:v>90</c:v>
                </c:pt>
                <c:pt idx="360">
                  <c:v>90.25</c:v>
                </c:pt>
                <c:pt idx="361">
                  <c:v>90.5</c:v>
                </c:pt>
                <c:pt idx="362">
                  <c:v>90.75</c:v>
                </c:pt>
                <c:pt idx="363">
                  <c:v>91</c:v>
                </c:pt>
                <c:pt idx="364">
                  <c:v>91.25</c:v>
                </c:pt>
                <c:pt idx="365">
                  <c:v>91.5</c:v>
                </c:pt>
                <c:pt idx="366">
                  <c:v>91.75</c:v>
                </c:pt>
                <c:pt idx="367">
                  <c:v>92</c:v>
                </c:pt>
                <c:pt idx="368">
                  <c:v>92.25</c:v>
                </c:pt>
                <c:pt idx="369">
                  <c:v>92.5</c:v>
                </c:pt>
                <c:pt idx="370">
                  <c:v>92.75</c:v>
                </c:pt>
                <c:pt idx="371">
                  <c:v>93</c:v>
                </c:pt>
                <c:pt idx="372">
                  <c:v>93.25</c:v>
                </c:pt>
                <c:pt idx="373">
                  <c:v>93.5</c:v>
                </c:pt>
                <c:pt idx="374">
                  <c:v>93.75</c:v>
                </c:pt>
                <c:pt idx="375">
                  <c:v>94</c:v>
                </c:pt>
                <c:pt idx="376">
                  <c:v>94.25</c:v>
                </c:pt>
                <c:pt idx="377">
                  <c:v>94.5</c:v>
                </c:pt>
                <c:pt idx="378">
                  <c:v>94.75</c:v>
                </c:pt>
                <c:pt idx="379">
                  <c:v>95</c:v>
                </c:pt>
                <c:pt idx="380">
                  <c:v>95.25</c:v>
                </c:pt>
                <c:pt idx="381">
                  <c:v>95.5</c:v>
                </c:pt>
                <c:pt idx="382">
                  <c:v>95.75</c:v>
                </c:pt>
                <c:pt idx="383">
                  <c:v>96</c:v>
                </c:pt>
              </c:numCache>
            </c:numRef>
          </c:xVal>
          <c:yVal>
            <c:numRef>
              <c:f>DoseTimeValues!$B$6:$B$389</c:f>
              <c:numCache>
                <c:formatCode>0.00E+00</c:formatCode>
                <c:ptCount val="38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2.9600000000000001E-5</c:v>
                </c:pt>
                <c:pt idx="4">
                  <c:v>2.9199999999999999E-3</c:v>
                </c:pt>
                <c:pt idx="5">
                  <c:v>2.6800000000000001E-2</c:v>
                </c:pt>
                <c:pt idx="6">
                  <c:v>8.7999999999999995E-2</c:v>
                </c:pt>
                <c:pt idx="7">
                  <c:v>0.155</c:v>
                </c:pt>
                <c:pt idx="8">
                  <c:v>0.223</c:v>
                </c:pt>
                <c:pt idx="9">
                  <c:v>0.23799999999999999</c:v>
                </c:pt>
                <c:pt idx="10">
                  <c:v>0.215</c:v>
                </c:pt>
                <c:pt idx="11">
                  <c:v>0.18</c:v>
                </c:pt>
                <c:pt idx="12">
                  <c:v>0.15</c:v>
                </c:pt>
                <c:pt idx="13">
                  <c:v>0.12</c:v>
                </c:pt>
                <c:pt idx="14">
                  <c:v>0.11700000000000001</c:v>
                </c:pt>
                <c:pt idx="15">
                  <c:v>0.112</c:v>
                </c:pt>
                <c:pt idx="16">
                  <c:v>9.9199999999999997E-2</c:v>
                </c:pt>
                <c:pt idx="17">
                  <c:v>9.8799999999999999E-2</c:v>
                </c:pt>
                <c:pt idx="18">
                  <c:v>0.10100000000000001</c:v>
                </c:pt>
                <c:pt idx="19">
                  <c:v>9.4799999999999995E-2</c:v>
                </c:pt>
                <c:pt idx="20">
                  <c:v>8.9200000000000002E-2</c:v>
                </c:pt>
                <c:pt idx="21">
                  <c:v>8.48E-2</c:v>
                </c:pt>
                <c:pt idx="22">
                  <c:v>8.3199999999999996E-2</c:v>
                </c:pt>
                <c:pt idx="23">
                  <c:v>8.2400000000000001E-2</c:v>
                </c:pt>
                <c:pt idx="24">
                  <c:v>7.8799999999999995E-2</c:v>
                </c:pt>
                <c:pt idx="25">
                  <c:v>7.0000000000000007E-2</c:v>
                </c:pt>
                <c:pt idx="26">
                  <c:v>7.1999999999999995E-2</c:v>
                </c:pt>
                <c:pt idx="27">
                  <c:v>6.88E-2</c:v>
                </c:pt>
                <c:pt idx="28">
                  <c:v>6.7599999999999993E-2</c:v>
                </c:pt>
                <c:pt idx="29">
                  <c:v>6.4000000000000001E-2</c:v>
                </c:pt>
                <c:pt idx="30">
                  <c:v>6.08E-2</c:v>
                </c:pt>
                <c:pt idx="31">
                  <c:v>5.6000000000000001E-2</c:v>
                </c:pt>
                <c:pt idx="32">
                  <c:v>5.7200000000000001E-2</c:v>
                </c:pt>
                <c:pt idx="33">
                  <c:v>5.8400000000000001E-2</c:v>
                </c:pt>
                <c:pt idx="34">
                  <c:v>5.5599999999999997E-2</c:v>
                </c:pt>
                <c:pt idx="35">
                  <c:v>5.0799999999999998E-2</c:v>
                </c:pt>
                <c:pt idx="36">
                  <c:v>5.1200000000000002E-2</c:v>
                </c:pt>
                <c:pt idx="37">
                  <c:v>4.7199999999999999E-2</c:v>
                </c:pt>
                <c:pt idx="38">
                  <c:v>4.6800000000000001E-2</c:v>
                </c:pt>
                <c:pt idx="39">
                  <c:v>4.5600000000000002E-2</c:v>
                </c:pt>
                <c:pt idx="40">
                  <c:v>4.5600000000000002E-2</c:v>
                </c:pt>
                <c:pt idx="41">
                  <c:v>4.0399999999999998E-2</c:v>
                </c:pt>
                <c:pt idx="42">
                  <c:v>3.8600000000000002E-2</c:v>
                </c:pt>
                <c:pt idx="43">
                  <c:v>4.0399999999999998E-2</c:v>
                </c:pt>
                <c:pt idx="44">
                  <c:v>4.2000000000000003E-2</c:v>
                </c:pt>
                <c:pt idx="45">
                  <c:v>3.78E-2</c:v>
                </c:pt>
                <c:pt idx="46">
                  <c:v>3.5099999999999999E-2</c:v>
                </c:pt>
                <c:pt idx="47">
                  <c:v>3.6499999999999998E-2</c:v>
                </c:pt>
                <c:pt idx="48">
                  <c:v>3.5499999999999997E-2</c:v>
                </c:pt>
                <c:pt idx="49">
                  <c:v>3.2300000000000002E-2</c:v>
                </c:pt>
                <c:pt idx="50">
                  <c:v>0.03</c:v>
                </c:pt>
                <c:pt idx="51">
                  <c:v>3.0300000000000001E-2</c:v>
                </c:pt>
                <c:pt idx="52">
                  <c:v>3.0499999999999999E-2</c:v>
                </c:pt>
                <c:pt idx="53">
                  <c:v>3.04E-2</c:v>
                </c:pt>
                <c:pt idx="54">
                  <c:v>2.8400000000000002E-2</c:v>
                </c:pt>
                <c:pt idx="55">
                  <c:v>2.6599999999999999E-2</c:v>
                </c:pt>
                <c:pt idx="56">
                  <c:v>2.4400000000000002E-2</c:v>
                </c:pt>
                <c:pt idx="57">
                  <c:v>2.4799999999999999E-2</c:v>
                </c:pt>
                <c:pt idx="58">
                  <c:v>2.4199999999999999E-2</c:v>
                </c:pt>
                <c:pt idx="59">
                  <c:v>2.3599999999999999E-2</c:v>
                </c:pt>
                <c:pt idx="60">
                  <c:v>2.1600000000000001E-2</c:v>
                </c:pt>
                <c:pt idx="61">
                  <c:v>2.1600000000000001E-2</c:v>
                </c:pt>
                <c:pt idx="62">
                  <c:v>2.12E-2</c:v>
                </c:pt>
                <c:pt idx="63">
                  <c:v>1.8599999999999998E-2</c:v>
                </c:pt>
                <c:pt idx="64">
                  <c:v>1.9599999999999999E-2</c:v>
                </c:pt>
                <c:pt idx="65">
                  <c:v>1.7999999999999999E-2</c:v>
                </c:pt>
                <c:pt idx="66">
                  <c:v>1.6400000000000001E-2</c:v>
                </c:pt>
                <c:pt idx="67">
                  <c:v>1.55E-2</c:v>
                </c:pt>
                <c:pt idx="68">
                  <c:v>1.67E-2</c:v>
                </c:pt>
                <c:pt idx="69">
                  <c:v>1.5900000000000001E-2</c:v>
                </c:pt>
                <c:pt idx="70">
                  <c:v>1.4500000000000001E-2</c:v>
                </c:pt>
                <c:pt idx="71">
                  <c:v>1.49E-2</c:v>
                </c:pt>
                <c:pt idx="72">
                  <c:v>1.44E-2</c:v>
                </c:pt>
                <c:pt idx="73">
                  <c:v>1.2999999999999999E-2</c:v>
                </c:pt>
                <c:pt idx="74">
                  <c:v>1.24E-2</c:v>
                </c:pt>
                <c:pt idx="75">
                  <c:v>1.2200000000000001E-2</c:v>
                </c:pt>
                <c:pt idx="76">
                  <c:v>1.1599999999999999E-2</c:v>
                </c:pt>
                <c:pt idx="77">
                  <c:v>1.14E-2</c:v>
                </c:pt>
                <c:pt idx="78">
                  <c:v>1.06E-2</c:v>
                </c:pt>
                <c:pt idx="79">
                  <c:v>1.04E-2</c:v>
                </c:pt>
                <c:pt idx="80">
                  <c:v>1.0200000000000001E-2</c:v>
                </c:pt>
                <c:pt idx="81">
                  <c:v>9.4800000000000006E-3</c:v>
                </c:pt>
                <c:pt idx="82">
                  <c:v>9.5200000000000007E-3</c:v>
                </c:pt>
                <c:pt idx="83">
                  <c:v>8.8400000000000006E-3</c:v>
                </c:pt>
                <c:pt idx="84">
                  <c:v>8.7600000000000004E-3</c:v>
                </c:pt>
                <c:pt idx="85">
                  <c:v>8.4799999999999997E-3</c:v>
                </c:pt>
                <c:pt idx="86">
                  <c:v>7.7200000000000003E-3</c:v>
                </c:pt>
                <c:pt idx="87">
                  <c:v>7.7999999999999996E-3</c:v>
                </c:pt>
                <c:pt idx="88">
                  <c:v>7.7600000000000004E-3</c:v>
                </c:pt>
                <c:pt idx="89">
                  <c:v>7.5199999999999998E-3</c:v>
                </c:pt>
                <c:pt idx="90">
                  <c:v>6.7600000000000004E-3</c:v>
                </c:pt>
                <c:pt idx="91">
                  <c:v>5.96E-3</c:v>
                </c:pt>
                <c:pt idx="92">
                  <c:v>6.1999999999999998E-3</c:v>
                </c:pt>
                <c:pt idx="93">
                  <c:v>6.0000000000000001E-3</c:v>
                </c:pt>
                <c:pt idx="94">
                  <c:v>5.4799999999999996E-3</c:v>
                </c:pt>
                <c:pt idx="95">
                  <c:v>5.9199999999999999E-3</c:v>
                </c:pt>
                <c:pt idx="96">
                  <c:v>5.4799999999999996E-3</c:v>
                </c:pt>
                <c:pt idx="97">
                  <c:v>5.3200000000000001E-3</c:v>
                </c:pt>
                <c:pt idx="98">
                  <c:v>4.7600000000000003E-3</c:v>
                </c:pt>
                <c:pt idx="99">
                  <c:v>4.7200000000000002E-3</c:v>
                </c:pt>
                <c:pt idx="100">
                  <c:v>4.8399999999999997E-3</c:v>
                </c:pt>
                <c:pt idx="101">
                  <c:v>4.5999999999999999E-3</c:v>
                </c:pt>
                <c:pt idx="102">
                  <c:v>4.0400000000000002E-3</c:v>
                </c:pt>
                <c:pt idx="103">
                  <c:v>3.98E-3</c:v>
                </c:pt>
                <c:pt idx="104">
                  <c:v>4.0400000000000002E-3</c:v>
                </c:pt>
                <c:pt idx="105">
                  <c:v>3.7599999999999999E-3</c:v>
                </c:pt>
                <c:pt idx="106">
                  <c:v>3.4199999999999999E-3</c:v>
                </c:pt>
                <c:pt idx="107">
                  <c:v>3.4399999999999999E-3</c:v>
                </c:pt>
                <c:pt idx="108">
                  <c:v>3.4299999999999999E-3</c:v>
                </c:pt>
                <c:pt idx="109">
                  <c:v>3.3600000000000001E-3</c:v>
                </c:pt>
                <c:pt idx="110">
                  <c:v>3.1199999999999999E-3</c:v>
                </c:pt>
                <c:pt idx="111">
                  <c:v>2.9399999999999999E-3</c:v>
                </c:pt>
                <c:pt idx="112">
                  <c:v>2.8E-3</c:v>
                </c:pt>
                <c:pt idx="113">
                  <c:v>2.7000000000000001E-3</c:v>
                </c:pt>
                <c:pt idx="114">
                  <c:v>2.6800000000000001E-3</c:v>
                </c:pt>
                <c:pt idx="115">
                  <c:v>2.6800000000000001E-3</c:v>
                </c:pt>
                <c:pt idx="116">
                  <c:v>2.64E-3</c:v>
                </c:pt>
                <c:pt idx="117">
                  <c:v>2.5400000000000002E-3</c:v>
                </c:pt>
                <c:pt idx="118">
                  <c:v>2.3500000000000001E-3</c:v>
                </c:pt>
                <c:pt idx="119">
                  <c:v>2.0899999999999998E-3</c:v>
                </c:pt>
                <c:pt idx="120">
                  <c:v>2.0600000000000002E-3</c:v>
                </c:pt>
                <c:pt idx="121">
                  <c:v>2.1099999999999999E-3</c:v>
                </c:pt>
                <c:pt idx="122">
                  <c:v>2.0999999999999999E-3</c:v>
                </c:pt>
                <c:pt idx="123">
                  <c:v>1.8799999999999999E-3</c:v>
                </c:pt>
                <c:pt idx="124">
                  <c:v>1.6900000000000001E-3</c:v>
                </c:pt>
                <c:pt idx="125">
                  <c:v>1.6999999999999999E-3</c:v>
                </c:pt>
                <c:pt idx="126">
                  <c:v>1.72E-3</c:v>
                </c:pt>
                <c:pt idx="127">
                  <c:v>1.6800000000000001E-3</c:v>
                </c:pt>
                <c:pt idx="128">
                  <c:v>1.5900000000000001E-3</c:v>
                </c:pt>
                <c:pt idx="129">
                  <c:v>1.4599999999999999E-3</c:v>
                </c:pt>
                <c:pt idx="130">
                  <c:v>1.4599999999999999E-3</c:v>
                </c:pt>
                <c:pt idx="131">
                  <c:v>1.3799999999999999E-3</c:v>
                </c:pt>
                <c:pt idx="132">
                  <c:v>1.2999999999999999E-3</c:v>
                </c:pt>
                <c:pt idx="133">
                  <c:v>1.2899999999999999E-3</c:v>
                </c:pt>
                <c:pt idx="134">
                  <c:v>1.23E-3</c:v>
                </c:pt>
                <c:pt idx="135">
                  <c:v>1.2199999999999999E-3</c:v>
                </c:pt>
                <c:pt idx="136">
                  <c:v>1.2600000000000001E-3</c:v>
                </c:pt>
                <c:pt idx="137">
                  <c:v>1.3699999999999999E-3</c:v>
                </c:pt>
                <c:pt idx="138">
                  <c:v>1.2199999999999999E-3</c:v>
                </c:pt>
                <c:pt idx="139">
                  <c:v>1.1800000000000001E-3</c:v>
                </c:pt>
                <c:pt idx="140">
                  <c:v>1.25E-3</c:v>
                </c:pt>
                <c:pt idx="141">
                  <c:v>1.25E-3</c:v>
                </c:pt>
                <c:pt idx="142">
                  <c:v>1.2700000000000001E-3</c:v>
                </c:pt>
                <c:pt idx="143">
                  <c:v>1.2600000000000001E-3</c:v>
                </c:pt>
                <c:pt idx="144">
                  <c:v>1.2800000000000001E-3</c:v>
                </c:pt>
                <c:pt idx="145">
                  <c:v>1.32E-3</c:v>
                </c:pt>
                <c:pt idx="146">
                  <c:v>1.2199999999999999E-3</c:v>
                </c:pt>
                <c:pt idx="147">
                  <c:v>1.2600000000000001E-3</c:v>
                </c:pt>
                <c:pt idx="148">
                  <c:v>1.1900000000000001E-3</c:v>
                </c:pt>
                <c:pt idx="149">
                  <c:v>1.24E-3</c:v>
                </c:pt>
                <c:pt idx="150">
                  <c:v>1.2800000000000001E-3</c:v>
                </c:pt>
                <c:pt idx="151">
                  <c:v>1.2800000000000001E-3</c:v>
                </c:pt>
                <c:pt idx="152">
                  <c:v>1.2199999999999999E-3</c:v>
                </c:pt>
                <c:pt idx="153">
                  <c:v>1.1999999999999999E-3</c:v>
                </c:pt>
                <c:pt idx="154">
                  <c:v>1.25E-3</c:v>
                </c:pt>
                <c:pt idx="155">
                  <c:v>1.2999999999999999E-3</c:v>
                </c:pt>
                <c:pt idx="156">
                  <c:v>1.2999999999999999E-3</c:v>
                </c:pt>
                <c:pt idx="157">
                  <c:v>1.2800000000000001E-3</c:v>
                </c:pt>
                <c:pt idx="158">
                  <c:v>1.15E-3</c:v>
                </c:pt>
                <c:pt idx="159">
                  <c:v>1.23E-3</c:v>
                </c:pt>
                <c:pt idx="160">
                  <c:v>1.25E-3</c:v>
                </c:pt>
                <c:pt idx="161">
                  <c:v>1.2199999999999999E-3</c:v>
                </c:pt>
                <c:pt idx="162">
                  <c:v>1.23E-3</c:v>
                </c:pt>
                <c:pt idx="163">
                  <c:v>1.24E-3</c:v>
                </c:pt>
                <c:pt idx="164">
                  <c:v>1.2199999999999999E-3</c:v>
                </c:pt>
                <c:pt idx="165">
                  <c:v>1.2600000000000001E-3</c:v>
                </c:pt>
                <c:pt idx="166">
                  <c:v>1.24E-3</c:v>
                </c:pt>
                <c:pt idx="167">
                  <c:v>1.1900000000000001E-3</c:v>
                </c:pt>
                <c:pt idx="168">
                  <c:v>1.2600000000000001E-3</c:v>
                </c:pt>
                <c:pt idx="169">
                  <c:v>1.2099999999999999E-3</c:v>
                </c:pt>
                <c:pt idx="170">
                  <c:v>1.1900000000000001E-3</c:v>
                </c:pt>
                <c:pt idx="171">
                  <c:v>1.1999999999999999E-3</c:v>
                </c:pt>
                <c:pt idx="172">
                  <c:v>1.24E-3</c:v>
                </c:pt>
                <c:pt idx="173">
                  <c:v>1.3699999999999999E-3</c:v>
                </c:pt>
                <c:pt idx="174">
                  <c:v>1.1800000000000001E-3</c:v>
                </c:pt>
                <c:pt idx="175">
                  <c:v>1.1199999999999999E-3</c:v>
                </c:pt>
                <c:pt idx="176">
                  <c:v>1.16E-3</c:v>
                </c:pt>
                <c:pt idx="177">
                  <c:v>1.24E-3</c:v>
                </c:pt>
                <c:pt idx="178">
                  <c:v>1.2700000000000001E-3</c:v>
                </c:pt>
                <c:pt idx="179">
                  <c:v>1.1999999999999999E-3</c:v>
                </c:pt>
                <c:pt idx="180">
                  <c:v>1.31E-3</c:v>
                </c:pt>
                <c:pt idx="181">
                  <c:v>1.24E-3</c:v>
                </c:pt>
                <c:pt idx="182">
                  <c:v>1.16E-3</c:v>
                </c:pt>
                <c:pt idx="183">
                  <c:v>1.2199999999999999E-3</c:v>
                </c:pt>
                <c:pt idx="184">
                  <c:v>1.24E-3</c:v>
                </c:pt>
                <c:pt idx="185">
                  <c:v>1.16E-3</c:v>
                </c:pt>
                <c:pt idx="186">
                  <c:v>1.1999999999999999E-3</c:v>
                </c:pt>
                <c:pt idx="187">
                  <c:v>1.24E-3</c:v>
                </c:pt>
                <c:pt idx="188">
                  <c:v>1.1900000000000001E-3</c:v>
                </c:pt>
                <c:pt idx="189">
                  <c:v>1.24E-3</c:v>
                </c:pt>
                <c:pt idx="190">
                  <c:v>1.23E-3</c:v>
                </c:pt>
                <c:pt idx="191">
                  <c:v>1.16E-3</c:v>
                </c:pt>
                <c:pt idx="192">
                  <c:v>1.14E-3</c:v>
                </c:pt>
                <c:pt idx="193">
                  <c:v>1.23E-3</c:v>
                </c:pt>
                <c:pt idx="194">
                  <c:v>1.17E-3</c:v>
                </c:pt>
                <c:pt idx="195">
                  <c:v>1.1900000000000001E-3</c:v>
                </c:pt>
                <c:pt idx="196">
                  <c:v>1.14E-3</c:v>
                </c:pt>
                <c:pt idx="197">
                  <c:v>1.25E-3</c:v>
                </c:pt>
                <c:pt idx="198">
                  <c:v>1.1900000000000001E-3</c:v>
                </c:pt>
                <c:pt idx="199">
                  <c:v>1.14E-3</c:v>
                </c:pt>
                <c:pt idx="200">
                  <c:v>1.16E-3</c:v>
                </c:pt>
                <c:pt idx="201">
                  <c:v>1.1800000000000001E-3</c:v>
                </c:pt>
                <c:pt idx="202">
                  <c:v>1.1999999999999999E-3</c:v>
                </c:pt>
                <c:pt idx="203">
                  <c:v>1.17E-3</c:v>
                </c:pt>
                <c:pt idx="204">
                  <c:v>1.1800000000000001E-3</c:v>
                </c:pt>
                <c:pt idx="205">
                  <c:v>1.1999999999999999E-3</c:v>
                </c:pt>
                <c:pt idx="206">
                  <c:v>1.23E-3</c:v>
                </c:pt>
                <c:pt idx="207">
                  <c:v>1.24E-3</c:v>
                </c:pt>
                <c:pt idx="208">
                  <c:v>1.16E-3</c:v>
                </c:pt>
                <c:pt idx="209">
                  <c:v>1.2199999999999999E-3</c:v>
                </c:pt>
                <c:pt idx="210">
                  <c:v>1.1900000000000001E-3</c:v>
                </c:pt>
                <c:pt idx="211">
                  <c:v>1.1299999999999999E-3</c:v>
                </c:pt>
                <c:pt idx="212">
                  <c:v>1.16E-3</c:v>
                </c:pt>
                <c:pt idx="213">
                  <c:v>1.1800000000000001E-3</c:v>
                </c:pt>
                <c:pt idx="214">
                  <c:v>1.14E-3</c:v>
                </c:pt>
                <c:pt idx="215">
                  <c:v>1.1800000000000001E-3</c:v>
                </c:pt>
                <c:pt idx="216">
                  <c:v>1.1900000000000001E-3</c:v>
                </c:pt>
                <c:pt idx="217">
                  <c:v>1.16E-3</c:v>
                </c:pt>
                <c:pt idx="218">
                  <c:v>1.14E-3</c:v>
                </c:pt>
                <c:pt idx="219">
                  <c:v>1.17E-3</c:v>
                </c:pt>
                <c:pt idx="220">
                  <c:v>1.15E-3</c:v>
                </c:pt>
                <c:pt idx="221">
                  <c:v>1.1999999999999999E-3</c:v>
                </c:pt>
                <c:pt idx="222">
                  <c:v>1.1199999999999999E-3</c:v>
                </c:pt>
                <c:pt idx="223">
                  <c:v>1.1800000000000001E-3</c:v>
                </c:pt>
                <c:pt idx="224">
                  <c:v>1.16E-3</c:v>
                </c:pt>
                <c:pt idx="225">
                  <c:v>1.15E-3</c:v>
                </c:pt>
                <c:pt idx="226">
                  <c:v>1.14E-3</c:v>
                </c:pt>
                <c:pt idx="227">
                  <c:v>1.17E-3</c:v>
                </c:pt>
                <c:pt idx="228">
                  <c:v>1.1800000000000001E-3</c:v>
                </c:pt>
                <c:pt idx="229">
                  <c:v>1.1000000000000001E-3</c:v>
                </c:pt>
                <c:pt idx="230">
                  <c:v>1.07E-3</c:v>
                </c:pt>
                <c:pt idx="231">
                  <c:v>1.16E-3</c:v>
                </c:pt>
                <c:pt idx="232">
                  <c:v>1.16E-3</c:v>
                </c:pt>
                <c:pt idx="233">
                  <c:v>1.2099999999999999E-3</c:v>
                </c:pt>
                <c:pt idx="234">
                  <c:v>1.17E-3</c:v>
                </c:pt>
                <c:pt idx="235">
                  <c:v>1.1800000000000001E-3</c:v>
                </c:pt>
                <c:pt idx="236">
                  <c:v>1.1199999999999999E-3</c:v>
                </c:pt>
                <c:pt idx="237">
                  <c:v>1.15E-3</c:v>
                </c:pt>
                <c:pt idx="238">
                  <c:v>1.1299999999999999E-3</c:v>
                </c:pt>
                <c:pt idx="239">
                  <c:v>1.09E-3</c:v>
                </c:pt>
                <c:pt idx="240">
                  <c:v>1.1100000000000001E-3</c:v>
                </c:pt>
                <c:pt idx="241">
                  <c:v>1.1800000000000001E-3</c:v>
                </c:pt>
                <c:pt idx="242">
                  <c:v>1.1299999999999999E-3</c:v>
                </c:pt>
                <c:pt idx="243">
                  <c:v>1.16E-3</c:v>
                </c:pt>
                <c:pt idx="244">
                  <c:v>1.2199999999999999E-3</c:v>
                </c:pt>
                <c:pt idx="245">
                  <c:v>1.08E-3</c:v>
                </c:pt>
                <c:pt idx="246">
                  <c:v>1.1299999999999999E-3</c:v>
                </c:pt>
                <c:pt idx="247">
                  <c:v>1.1999999999999999E-3</c:v>
                </c:pt>
                <c:pt idx="248">
                  <c:v>1.14E-3</c:v>
                </c:pt>
                <c:pt idx="249">
                  <c:v>1.1000000000000001E-3</c:v>
                </c:pt>
                <c:pt idx="250">
                  <c:v>1.16E-3</c:v>
                </c:pt>
                <c:pt idx="251">
                  <c:v>1.1100000000000001E-3</c:v>
                </c:pt>
                <c:pt idx="252">
                  <c:v>1.1000000000000001E-3</c:v>
                </c:pt>
                <c:pt idx="253">
                  <c:v>1.1199999999999999E-3</c:v>
                </c:pt>
                <c:pt idx="254">
                  <c:v>1.1100000000000001E-3</c:v>
                </c:pt>
                <c:pt idx="255">
                  <c:v>1.1299999999999999E-3</c:v>
                </c:pt>
                <c:pt idx="256">
                  <c:v>1.14E-3</c:v>
                </c:pt>
                <c:pt idx="257">
                  <c:v>1.06E-3</c:v>
                </c:pt>
                <c:pt idx="258">
                  <c:v>1.1299999999999999E-3</c:v>
                </c:pt>
                <c:pt idx="259">
                  <c:v>1.1800000000000001E-3</c:v>
                </c:pt>
                <c:pt idx="260">
                  <c:v>1.08E-3</c:v>
                </c:pt>
                <c:pt idx="261">
                  <c:v>1.09E-3</c:v>
                </c:pt>
                <c:pt idx="262">
                  <c:v>1.08E-3</c:v>
                </c:pt>
                <c:pt idx="263">
                  <c:v>1.1999999999999999E-3</c:v>
                </c:pt>
                <c:pt idx="264">
                  <c:v>1.2099999999999999E-3</c:v>
                </c:pt>
                <c:pt idx="265">
                  <c:v>1.1000000000000001E-3</c:v>
                </c:pt>
                <c:pt idx="266">
                  <c:v>1.0300000000000001E-3</c:v>
                </c:pt>
                <c:pt idx="267">
                  <c:v>1.16E-3</c:v>
                </c:pt>
                <c:pt idx="268">
                  <c:v>1.1100000000000001E-3</c:v>
                </c:pt>
                <c:pt idx="269">
                  <c:v>1.1100000000000001E-3</c:v>
                </c:pt>
                <c:pt idx="270">
                  <c:v>1.1199999999999999E-3</c:v>
                </c:pt>
                <c:pt idx="271">
                  <c:v>1.14E-3</c:v>
                </c:pt>
                <c:pt idx="272">
                  <c:v>1.1199999999999999E-3</c:v>
                </c:pt>
                <c:pt idx="273">
                  <c:v>1.09E-3</c:v>
                </c:pt>
                <c:pt idx="274">
                  <c:v>1.09E-3</c:v>
                </c:pt>
                <c:pt idx="275">
                  <c:v>1.1100000000000001E-3</c:v>
                </c:pt>
                <c:pt idx="276">
                  <c:v>1.1199999999999999E-3</c:v>
                </c:pt>
                <c:pt idx="277">
                  <c:v>1.07E-3</c:v>
                </c:pt>
                <c:pt idx="278">
                  <c:v>1.15E-3</c:v>
                </c:pt>
                <c:pt idx="279">
                  <c:v>1.08E-3</c:v>
                </c:pt>
                <c:pt idx="280">
                  <c:v>1.1000000000000001E-3</c:v>
                </c:pt>
                <c:pt idx="281">
                  <c:v>1.1000000000000001E-3</c:v>
                </c:pt>
                <c:pt idx="282">
                  <c:v>1.1299999999999999E-3</c:v>
                </c:pt>
                <c:pt idx="283">
                  <c:v>1.14E-3</c:v>
                </c:pt>
                <c:pt idx="284">
                  <c:v>1.06E-3</c:v>
                </c:pt>
                <c:pt idx="285">
                  <c:v>1.0499999999999999E-3</c:v>
                </c:pt>
                <c:pt idx="286">
                  <c:v>1.08E-3</c:v>
                </c:pt>
                <c:pt idx="287">
                  <c:v>1.16E-3</c:v>
                </c:pt>
                <c:pt idx="288">
                  <c:v>1.08E-3</c:v>
                </c:pt>
                <c:pt idx="289">
                  <c:v>1.1100000000000001E-3</c:v>
                </c:pt>
                <c:pt idx="290">
                  <c:v>1.15E-3</c:v>
                </c:pt>
                <c:pt idx="291">
                  <c:v>1.1000000000000001E-3</c:v>
                </c:pt>
                <c:pt idx="292">
                  <c:v>1.06E-3</c:v>
                </c:pt>
                <c:pt idx="293">
                  <c:v>1.08E-3</c:v>
                </c:pt>
                <c:pt idx="294">
                  <c:v>1.06E-3</c:v>
                </c:pt>
                <c:pt idx="295">
                  <c:v>1.1000000000000001E-3</c:v>
                </c:pt>
                <c:pt idx="296">
                  <c:v>1.1299999999999999E-3</c:v>
                </c:pt>
                <c:pt idx="297">
                  <c:v>1.1100000000000001E-3</c:v>
                </c:pt>
                <c:pt idx="298">
                  <c:v>1.14E-3</c:v>
                </c:pt>
                <c:pt idx="299">
                  <c:v>9.9599999999999992E-4</c:v>
                </c:pt>
                <c:pt idx="300">
                  <c:v>1.1000000000000001E-3</c:v>
                </c:pt>
                <c:pt idx="301">
                  <c:v>1.1199999999999999E-3</c:v>
                </c:pt>
                <c:pt idx="302">
                  <c:v>1.1299999999999999E-3</c:v>
                </c:pt>
                <c:pt idx="303">
                  <c:v>1.08E-3</c:v>
                </c:pt>
                <c:pt idx="304">
                  <c:v>1.0200000000000001E-3</c:v>
                </c:pt>
                <c:pt idx="305">
                  <c:v>1.07E-3</c:v>
                </c:pt>
                <c:pt idx="306">
                  <c:v>1.08E-3</c:v>
                </c:pt>
                <c:pt idx="307">
                  <c:v>1.15E-3</c:v>
                </c:pt>
                <c:pt idx="308">
                  <c:v>1.0399999999999999E-3</c:v>
                </c:pt>
                <c:pt idx="309">
                  <c:v>1.06E-3</c:v>
                </c:pt>
                <c:pt idx="310">
                  <c:v>9.7599999999999998E-4</c:v>
                </c:pt>
                <c:pt idx="311">
                  <c:v>1.0499999999999999E-3</c:v>
                </c:pt>
                <c:pt idx="312">
                  <c:v>1.0399999999999999E-3</c:v>
                </c:pt>
                <c:pt idx="313">
                  <c:v>1.06E-3</c:v>
                </c:pt>
                <c:pt idx="314">
                  <c:v>1.07E-3</c:v>
                </c:pt>
                <c:pt idx="315">
                  <c:v>1.07E-3</c:v>
                </c:pt>
                <c:pt idx="316">
                  <c:v>1.1100000000000001E-3</c:v>
                </c:pt>
                <c:pt idx="317">
                  <c:v>1.1000000000000001E-3</c:v>
                </c:pt>
                <c:pt idx="318">
                  <c:v>1.06E-3</c:v>
                </c:pt>
                <c:pt idx="319">
                  <c:v>1.0499999999999999E-3</c:v>
                </c:pt>
                <c:pt idx="320">
                  <c:v>1.0399999999999999E-3</c:v>
                </c:pt>
                <c:pt idx="321">
                  <c:v>1.07E-3</c:v>
                </c:pt>
                <c:pt idx="322">
                  <c:v>1.14E-3</c:v>
                </c:pt>
                <c:pt idx="323">
                  <c:v>1.09E-3</c:v>
                </c:pt>
                <c:pt idx="324">
                  <c:v>1.06E-3</c:v>
                </c:pt>
                <c:pt idx="325">
                  <c:v>1.0399999999999999E-3</c:v>
                </c:pt>
                <c:pt idx="326">
                  <c:v>1.01E-3</c:v>
                </c:pt>
                <c:pt idx="327">
                  <c:v>1.07E-3</c:v>
                </c:pt>
                <c:pt idx="328">
                  <c:v>1.0499999999999999E-3</c:v>
                </c:pt>
                <c:pt idx="329">
                  <c:v>1.07E-3</c:v>
                </c:pt>
                <c:pt idx="330">
                  <c:v>1E-3</c:v>
                </c:pt>
                <c:pt idx="331">
                  <c:v>1.0200000000000001E-3</c:v>
                </c:pt>
                <c:pt idx="332">
                  <c:v>1.07E-3</c:v>
                </c:pt>
                <c:pt idx="333">
                  <c:v>1.09E-3</c:v>
                </c:pt>
                <c:pt idx="334">
                  <c:v>1.1199999999999999E-3</c:v>
                </c:pt>
                <c:pt idx="335">
                  <c:v>1.09E-3</c:v>
                </c:pt>
                <c:pt idx="336">
                  <c:v>1.0499999999999999E-3</c:v>
                </c:pt>
                <c:pt idx="337">
                  <c:v>1.0399999999999999E-3</c:v>
                </c:pt>
                <c:pt idx="338">
                  <c:v>1.06E-3</c:v>
                </c:pt>
                <c:pt idx="339">
                  <c:v>1.08E-3</c:v>
                </c:pt>
                <c:pt idx="340">
                  <c:v>1.07E-3</c:v>
                </c:pt>
                <c:pt idx="341">
                  <c:v>9.9599999999999992E-4</c:v>
                </c:pt>
                <c:pt idx="342">
                  <c:v>1.07E-3</c:v>
                </c:pt>
                <c:pt idx="343">
                  <c:v>9.8400000000000007E-4</c:v>
                </c:pt>
                <c:pt idx="344">
                  <c:v>1.0499999999999999E-3</c:v>
                </c:pt>
                <c:pt idx="345">
                  <c:v>1.0499999999999999E-3</c:v>
                </c:pt>
                <c:pt idx="346">
                  <c:v>1.0399999999999999E-3</c:v>
                </c:pt>
                <c:pt idx="347">
                  <c:v>1.01E-3</c:v>
                </c:pt>
                <c:pt idx="348">
                  <c:v>1.0200000000000001E-3</c:v>
                </c:pt>
                <c:pt idx="349">
                  <c:v>1.06E-3</c:v>
                </c:pt>
                <c:pt idx="350">
                  <c:v>1.06E-3</c:v>
                </c:pt>
                <c:pt idx="351">
                  <c:v>1.01E-3</c:v>
                </c:pt>
                <c:pt idx="352">
                  <c:v>1.0499999999999999E-3</c:v>
                </c:pt>
                <c:pt idx="353">
                  <c:v>1.0399999999999999E-3</c:v>
                </c:pt>
                <c:pt idx="354">
                  <c:v>1.09E-3</c:v>
                </c:pt>
                <c:pt idx="355">
                  <c:v>1.0399999999999999E-3</c:v>
                </c:pt>
                <c:pt idx="356">
                  <c:v>9.7199999999999999E-4</c:v>
                </c:pt>
                <c:pt idx="357">
                  <c:v>9.68E-4</c:v>
                </c:pt>
                <c:pt idx="358">
                  <c:v>1.06E-3</c:v>
                </c:pt>
                <c:pt idx="359">
                  <c:v>1.1299999999999999E-3</c:v>
                </c:pt>
                <c:pt idx="360">
                  <c:v>1.0300000000000001E-3</c:v>
                </c:pt>
                <c:pt idx="361">
                  <c:v>1.0499999999999999E-3</c:v>
                </c:pt>
                <c:pt idx="362">
                  <c:v>1.0499999999999999E-3</c:v>
                </c:pt>
                <c:pt idx="363">
                  <c:v>1.01E-3</c:v>
                </c:pt>
                <c:pt idx="364">
                  <c:v>1.06E-3</c:v>
                </c:pt>
                <c:pt idx="365">
                  <c:v>1.07E-3</c:v>
                </c:pt>
                <c:pt idx="366">
                  <c:v>9.7199999999999999E-4</c:v>
                </c:pt>
                <c:pt idx="367">
                  <c:v>1.0200000000000001E-3</c:v>
                </c:pt>
                <c:pt idx="368">
                  <c:v>1.0300000000000001E-3</c:v>
                </c:pt>
                <c:pt idx="369">
                  <c:v>1.0200000000000001E-3</c:v>
                </c:pt>
                <c:pt idx="370">
                  <c:v>1E-3</c:v>
                </c:pt>
                <c:pt idx="371">
                  <c:v>1.0200000000000001E-3</c:v>
                </c:pt>
                <c:pt idx="372">
                  <c:v>1.06E-3</c:v>
                </c:pt>
                <c:pt idx="373">
                  <c:v>1.0200000000000001E-3</c:v>
                </c:pt>
                <c:pt idx="374">
                  <c:v>1.0399999999999999E-3</c:v>
                </c:pt>
                <c:pt idx="375">
                  <c:v>9.9200000000000004E-4</c:v>
                </c:pt>
                <c:pt idx="376">
                  <c:v>9.8799999999999995E-4</c:v>
                </c:pt>
                <c:pt idx="377">
                  <c:v>1.01E-3</c:v>
                </c:pt>
                <c:pt idx="378">
                  <c:v>1.0200000000000001E-3</c:v>
                </c:pt>
                <c:pt idx="379">
                  <c:v>1E-3</c:v>
                </c:pt>
                <c:pt idx="380">
                  <c:v>1.0300000000000001E-3</c:v>
                </c:pt>
                <c:pt idx="381">
                  <c:v>1.0399999999999999E-3</c:v>
                </c:pt>
                <c:pt idx="382">
                  <c:v>1.08E-3</c:v>
                </c:pt>
                <c:pt idx="383">
                  <c:v>1E-3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925-4AC3-827B-252B60B86C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89397656"/>
        <c:axId val="689396016"/>
      </c:scatterChart>
      <c:valAx>
        <c:axId val="6893976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89396016"/>
        <c:crosses val="autoZero"/>
        <c:crossBetween val="midCat"/>
      </c:valAx>
      <c:valAx>
        <c:axId val="689396016"/>
        <c:scaling>
          <c:orientation val="minMax"/>
        </c:scaling>
        <c:delete val="1"/>
        <c:axPos val="l"/>
        <c:numFmt formatCode="0.00E+00" sourceLinked="1"/>
        <c:majorTickMark val="none"/>
        <c:minorTickMark val="none"/>
        <c:tickLblPos val="nextTo"/>
        <c:crossAx val="689397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E6FAC6-D29D-4765-947C-EDC80AE5360F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B18F3B-5566-4C6F-9CE9-18FB08C8F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768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18F3B-5566-4C6F-9CE9-18FB08C8F62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0453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18F3B-5566-4C6F-9CE9-18FB08C8F627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3925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18F3B-5566-4C6F-9CE9-18FB08C8F627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4550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18F3B-5566-4C6F-9CE9-18FB08C8F62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6920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18F3B-5566-4C6F-9CE9-18FB08C8F627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8094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18F3B-5566-4C6F-9CE9-18FB08C8F627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9986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18F3B-5566-4C6F-9CE9-18FB08C8F62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5109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18F3B-5566-4C6F-9CE9-18FB08C8F627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3074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18F3B-5566-4C6F-9CE9-18FB08C8F627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58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18F3B-5566-4C6F-9CE9-18FB08C8F627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9997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18F3B-5566-4C6F-9CE9-18FB08C8F627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327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18F3B-5566-4C6F-9CE9-18FB08C8F62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888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18F3B-5566-4C6F-9CE9-18FB08C8F62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918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18F3B-5566-4C6F-9CE9-18FB08C8F62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435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18F3B-5566-4C6F-9CE9-18FB08C8F62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817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18F3B-5566-4C6F-9CE9-18FB08C8F62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9610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18F3B-5566-4C6F-9CE9-18FB08C8F62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5958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18F3B-5566-4C6F-9CE9-18FB08C8F62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401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18F3B-5566-4C6F-9CE9-18FB08C8F62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903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hyperlink" Target="https://support.office.com/en-us/article/Make-your-PowerPoint-presentations-accessible-6f7772b2-2f33-4bd2-8ca7-dae3b2b3ef25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emf"/><Relationship Id="rId4" Type="http://schemas.openxmlformats.org/officeDocument/2006/relationships/hyperlink" Target="http://www.purdue.edu/atc" TargetMode="Externa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cessibilit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ccessibility Statement Part 1" descr="Accessibility Statement Part 1">
            <a:hlinkClick r:id="rId2" tooltip="Microsoft Office Accessibility Instructions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1137276"/>
            <a:ext cx="5943600" cy="3124200"/>
          </a:xfrm>
          <a:prstGeom prst="rect">
            <a:avLst/>
          </a:prstGeom>
        </p:spPr>
      </p:pic>
      <p:pic>
        <p:nvPicPr>
          <p:cNvPr id="4" name="Accessibility Statement Part 2" descr="Accessibility Statement Part 2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4200" y="4555798"/>
            <a:ext cx="5943600" cy="120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1186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wo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lack Ba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9874"/>
            <a:ext cx="12192000" cy="4279900"/>
          </a:xfrm>
          <a:prstGeom prst="rect">
            <a:avLst/>
          </a:prstGeom>
        </p:spPr>
      </p:pic>
      <p:sp>
        <p:nvSpPr>
          <p:cNvPr id="9" name="Ross-Ade Green Bar"/>
          <p:cNvSpPr/>
          <p:nvPr/>
        </p:nvSpPr>
        <p:spPr>
          <a:xfrm>
            <a:off x="1577421" y="1478742"/>
            <a:ext cx="137079" cy="2497817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2244131" y="2728553"/>
            <a:ext cx="8468537" cy="1295191"/>
          </a:xfrm>
        </p:spPr>
        <p:txBody>
          <a:bodyPr lIns="0" tIns="0" rIns="0" bIns="0">
            <a:noAutofit/>
          </a:bodyPr>
          <a:lstStyle>
            <a:lvl1pPr algn="l">
              <a:lnSpc>
                <a:spcPts val="6000"/>
              </a:lnSpc>
              <a:defRPr sz="6000" cap="all" baseline="0">
                <a:solidFill>
                  <a:schemeClr val="bg1">
                    <a:lumMod val="75000"/>
                  </a:schemeClr>
                </a:solidFill>
                <a:latin typeface="Impact" charset="0"/>
              </a:defRPr>
            </a:lvl1pPr>
          </a:lstStyle>
          <a:p>
            <a:r>
              <a:rPr lang="en-US"/>
              <a:t>Title Slide Impact Regular 60 point</a:t>
            </a:r>
          </a:p>
        </p:txBody>
      </p:sp>
      <p:sp>
        <p:nvSpPr>
          <p:cNvPr id="6" name="Section Two Title"/>
          <p:cNvSpPr>
            <a:spLocks noGrp="1"/>
          </p:cNvSpPr>
          <p:nvPr>
            <p:ph type="body" sz="quarter" idx="13" hasCustomPrompt="1"/>
          </p:nvPr>
        </p:nvSpPr>
        <p:spPr>
          <a:xfrm>
            <a:off x="2244132" y="4419601"/>
            <a:ext cx="8407328" cy="535172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000" cap="none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Two Title Impact Regular 30 Point</a:t>
            </a:r>
          </a:p>
        </p:txBody>
      </p:sp>
      <p:sp>
        <p:nvSpPr>
          <p:cNvPr id="12" name="Footer"/>
          <p:cNvSpPr>
            <a:spLocks noGrp="1"/>
          </p:cNvSpPr>
          <p:nvPr>
            <p:ph type="body" sz="quarter" idx="14" hasCustomPrompt="1"/>
          </p:nvPr>
        </p:nvSpPr>
        <p:spPr>
          <a:xfrm>
            <a:off x="2252841" y="6123958"/>
            <a:ext cx="6100937" cy="220909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1pPr>
          </a:lstStyle>
          <a:p>
            <a:pPr lvl="0"/>
            <a:r>
              <a:rPr lang="en-US"/>
              <a:t>College/DEPT. Arial Regular 12 point</a:t>
            </a:r>
          </a:p>
        </p:txBody>
      </p:sp>
    </p:spTree>
    <p:extLst>
      <p:ext uri="{BB962C8B-B14F-4D97-AF65-F5344CB8AC3E}">
        <p14:creationId xmlns:p14="http://schemas.microsoft.com/office/powerpoint/2010/main" val="1207931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09">
          <p15:clr>
            <a:srgbClr val="FBAE40"/>
          </p15:clr>
        </p15:guide>
        <p15:guide id="2" pos="3840">
          <p15:clr>
            <a:srgbClr val="FBAE40"/>
          </p15:clr>
        </p15:guide>
        <p15:guide id="3" pos="1080">
          <p15:clr>
            <a:srgbClr val="FBAE40"/>
          </p15:clr>
        </p15:guide>
        <p15:guide id="4" pos="1416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396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wo-Content Slide-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lack Bar"/>
          <p:cNvSpPr/>
          <p:nvPr/>
        </p:nvSpPr>
        <p:spPr>
          <a:xfrm>
            <a:off x="0" y="-2167"/>
            <a:ext cx="12192000" cy="1133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0" name="Ross-Ade Green Bar"/>
          <p:cNvSpPr/>
          <p:nvPr/>
        </p:nvSpPr>
        <p:spPr>
          <a:xfrm>
            <a:off x="1620663" y="2277"/>
            <a:ext cx="93837" cy="9810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Section Two Title"/>
          <p:cNvSpPr>
            <a:spLocks noGrp="1"/>
          </p:cNvSpPr>
          <p:nvPr>
            <p:ph type="title" hasCustomPrompt="1"/>
          </p:nvPr>
        </p:nvSpPr>
        <p:spPr>
          <a:xfrm>
            <a:off x="2250582" y="602985"/>
            <a:ext cx="8132940" cy="530490"/>
          </a:xfrm>
        </p:spPr>
        <p:txBody>
          <a:bodyPr lIns="0" tIns="0" rIns="0" bIns="0" anchor="t" anchorCtr="0">
            <a:noAutofit/>
          </a:bodyPr>
          <a:lstStyle>
            <a:lvl1pPr algn="l">
              <a:defRPr sz="3000" b="0" i="0" cap="none" baseline="0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Two Title Impact Regular 30 Point</a:t>
            </a:r>
          </a:p>
        </p:txBody>
      </p:sp>
      <p:sp>
        <p:nvSpPr>
          <p:cNvPr id="3" name="Subhead"/>
          <p:cNvSpPr>
            <a:spLocks noGrp="1"/>
          </p:cNvSpPr>
          <p:nvPr>
            <p:ph type="body" idx="1" hasCustomPrompt="1"/>
          </p:nvPr>
        </p:nvSpPr>
        <p:spPr>
          <a:xfrm>
            <a:off x="2245404" y="1632495"/>
            <a:ext cx="8138118" cy="421893"/>
          </a:xfrm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sz="2400" baseline="0">
                <a:solidFill>
                  <a:schemeClr val="accent4"/>
                </a:solidFill>
                <a:latin typeface="Impac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Subhead Impact Regular 24 Point Ross-Ade Green</a:t>
            </a:r>
          </a:p>
        </p:txBody>
      </p:sp>
      <p:sp>
        <p:nvSpPr>
          <p:cNvPr id="7" name="Body Text"/>
          <p:cNvSpPr>
            <a:spLocks noGrp="1"/>
          </p:cNvSpPr>
          <p:nvPr>
            <p:ph type="body" sz="quarter" idx="13" hasCustomPrompt="1"/>
          </p:nvPr>
        </p:nvSpPr>
        <p:spPr>
          <a:xfrm>
            <a:off x="2251287" y="2217739"/>
            <a:ext cx="8132234" cy="3411537"/>
          </a:xfrm>
        </p:spPr>
        <p:txBody>
          <a:bodyPr lIns="0" tIns="0" rIns="0" bIns="0">
            <a:norm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 b="0" i="0" normalizeH="0" baseline="0">
                <a:latin typeface="Arial"/>
              </a:defRPr>
            </a:lvl1pPr>
          </a:lstStyle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/>
              <a:t>Bulleted copy. Arial Regular 18 point minimum. Keep it short with bite-size chunks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1321207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416">
          <p15:clr>
            <a:srgbClr val="FBAE40"/>
          </p15:clr>
        </p15:guide>
        <p15:guide id="4" pos="108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wo-Content Slide-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lack Bar"/>
          <p:cNvSpPr/>
          <p:nvPr/>
        </p:nvSpPr>
        <p:spPr>
          <a:xfrm>
            <a:off x="0" y="1"/>
            <a:ext cx="12192000" cy="1133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9" name="Ross-Ade Green Bar"/>
          <p:cNvSpPr/>
          <p:nvPr/>
        </p:nvSpPr>
        <p:spPr>
          <a:xfrm>
            <a:off x="1620663" y="0"/>
            <a:ext cx="93837" cy="9810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Section Two Title"/>
          <p:cNvSpPr>
            <a:spLocks noGrp="1"/>
          </p:cNvSpPr>
          <p:nvPr>
            <p:ph type="title" hasCustomPrompt="1"/>
          </p:nvPr>
        </p:nvSpPr>
        <p:spPr>
          <a:xfrm>
            <a:off x="2249994" y="603474"/>
            <a:ext cx="8384325" cy="537090"/>
          </a:xfrm>
        </p:spPr>
        <p:txBody>
          <a:bodyPr lIns="0" tIns="0" rIns="0" bIns="0" anchor="t" anchorCtr="0">
            <a:noAutofit/>
          </a:bodyPr>
          <a:lstStyle>
            <a:lvl1pPr algn="l">
              <a:defRPr sz="3000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Two Title Impact Regular 30 Point</a:t>
            </a:r>
          </a:p>
        </p:txBody>
      </p:sp>
      <p:sp>
        <p:nvSpPr>
          <p:cNvPr id="3" name="Subhead"/>
          <p:cNvSpPr>
            <a:spLocks noGrp="1"/>
          </p:cNvSpPr>
          <p:nvPr>
            <p:ph sz="half" idx="1" hasCustomPrompt="1"/>
          </p:nvPr>
        </p:nvSpPr>
        <p:spPr>
          <a:xfrm>
            <a:off x="2248427" y="1633361"/>
            <a:ext cx="8393775" cy="459843"/>
          </a:xfrm>
        </p:spPr>
        <p:txBody>
          <a:bodyPr lIns="0" tIns="0" rIns="0" bIns="0" anchor="t" anchorCtr="0">
            <a:noAutofit/>
          </a:bodyPr>
          <a:lstStyle>
            <a:lvl1pPr marL="0" indent="0">
              <a:buFontTx/>
              <a:buNone/>
              <a:defRPr sz="2400" baseline="0">
                <a:solidFill>
                  <a:schemeClr val="accent4"/>
                </a:solidFill>
                <a:latin typeface="Impact"/>
                <a:cs typeface="Impact"/>
              </a:defRPr>
            </a:lvl1pPr>
            <a:lvl2pPr marL="457200" indent="0">
              <a:buFontTx/>
              <a:buNone/>
              <a:defRPr sz="24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Subhead Impact Regular 24 Point Ross-Ade Green</a:t>
            </a:r>
          </a:p>
        </p:txBody>
      </p:sp>
      <p:sp>
        <p:nvSpPr>
          <p:cNvPr id="4" name="Body Text"/>
          <p:cNvSpPr>
            <a:spLocks noGrp="1"/>
          </p:cNvSpPr>
          <p:nvPr>
            <p:ph sz="half" idx="2" hasCustomPrompt="1"/>
          </p:nvPr>
        </p:nvSpPr>
        <p:spPr>
          <a:xfrm>
            <a:off x="2243949" y="2229020"/>
            <a:ext cx="8382487" cy="2793277"/>
          </a:xfrm>
        </p:spPr>
        <p:txBody>
          <a:bodyPr lIns="0" tIns="0" rIns="0" bIns="0" numCol="2" spcCol="274320" anchor="t" anchorCtr="0">
            <a:no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 baseline="0">
                <a:latin typeface="Arial"/>
                <a:cs typeface="Arial"/>
              </a:defRPr>
            </a:lvl1pPr>
            <a:lvl2pPr marL="742950" indent="-285750">
              <a:buFont typeface="Wingdings" charset="2"/>
              <a:buChar char="§"/>
              <a:defRPr sz="1800">
                <a:latin typeface="Arial"/>
                <a:cs typeface="Arial"/>
              </a:defRPr>
            </a:lvl2pPr>
            <a:lvl3pPr marL="1143000" indent="-228600">
              <a:buFont typeface="Wingdings" charset="2"/>
              <a:buChar char="§"/>
              <a:defRPr sz="1800">
                <a:latin typeface="Arial"/>
                <a:cs typeface="Arial"/>
              </a:defRPr>
            </a:lvl3pPr>
            <a:lvl4pPr marL="1600200" indent="-228600">
              <a:buFont typeface="Wingdings" charset="2"/>
              <a:buChar char="§"/>
              <a:defRPr sz="1800">
                <a:latin typeface="Arial"/>
                <a:cs typeface="Arial"/>
              </a:defRPr>
            </a:lvl4pPr>
            <a:lvl5pPr marL="2057400" indent="-228600">
              <a:buFont typeface="Wingdings" charset="2"/>
              <a:buChar char="§"/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endParaRPr lang="en-US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endParaRPr lang="en-US"/>
          </a:p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endParaRPr lang="en-US"/>
          </a:p>
          <a:p>
            <a:pPr lvl="0"/>
            <a:endParaRPr lang="en-US"/>
          </a:p>
        </p:txBody>
      </p:sp>
      <p:sp>
        <p:nvSpPr>
          <p:cNvPr id="6" name="Footer"/>
          <p:cNvSpPr>
            <a:spLocks noGrp="1"/>
          </p:cNvSpPr>
          <p:nvPr>
            <p:ph type="body" sz="quarter" idx="12" hasCustomPrompt="1"/>
          </p:nvPr>
        </p:nvSpPr>
        <p:spPr>
          <a:xfrm>
            <a:off x="2249011" y="6152835"/>
            <a:ext cx="6311665" cy="216434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1pPr>
            <a:lvl2pPr marL="45720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2pPr>
            <a:lvl3pPr marL="91440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3pPr>
            <a:lvl4pPr marL="137160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4pPr>
            <a:lvl5pPr marL="182880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5pPr>
          </a:lstStyle>
          <a:p>
            <a:pPr lvl="0"/>
            <a:r>
              <a:rPr lang="en-US"/>
              <a:t>College/Dept. Arial Regular 12 point</a:t>
            </a:r>
          </a:p>
        </p:txBody>
      </p:sp>
      <p:pic>
        <p:nvPicPr>
          <p:cNvPr id="10" name="Purdue University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187" y="5977238"/>
            <a:ext cx="99441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7246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416">
          <p15:clr>
            <a:srgbClr val="FBAE40"/>
          </p15:clr>
        </p15:guide>
        <p15:guide id="4" pos="10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wo-Graphic Slide-Sma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lack Bar"/>
          <p:cNvSpPr/>
          <p:nvPr/>
        </p:nvSpPr>
        <p:spPr>
          <a:xfrm>
            <a:off x="0" y="1"/>
            <a:ext cx="12192000" cy="1133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2" name="Ross-Ade Green Bar"/>
          <p:cNvSpPr/>
          <p:nvPr/>
        </p:nvSpPr>
        <p:spPr>
          <a:xfrm>
            <a:off x="1620663" y="0"/>
            <a:ext cx="93837" cy="9810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Section Two Title"/>
          <p:cNvSpPr>
            <a:spLocks noGrp="1"/>
          </p:cNvSpPr>
          <p:nvPr>
            <p:ph type="title" hasCustomPrompt="1"/>
          </p:nvPr>
        </p:nvSpPr>
        <p:spPr>
          <a:xfrm>
            <a:off x="2250661" y="602584"/>
            <a:ext cx="8501919" cy="520168"/>
          </a:xfrm>
        </p:spPr>
        <p:txBody>
          <a:bodyPr lIns="0" tIns="0" rIns="0" bIns="0" anchor="t" anchorCtr="0">
            <a:noAutofit/>
          </a:bodyPr>
          <a:lstStyle>
            <a:lvl1pPr algn="l">
              <a:defRPr sz="3000" baseline="0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Two Title Impact Regular 30 Point</a:t>
            </a:r>
          </a:p>
        </p:txBody>
      </p:sp>
      <p:sp>
        <p:nvSpPr>
          <p:cNvPr id="9" name="Picture" descr="Description of Picture"/>
          <p:cNvSpPr>
            <a:spLocks noGrp="1"/>
          </p:cNvSpPr>
          <p:nvPr>
            <p:ph type="pic" sz="quarter" idx="10" hasCustomPrompt="1"/>
          </p:nvPr>
        </p:nvSpPr>
        <p:spPr>
          <a:xfrm>
            <a:off x="2247900" y="1701191"/>
            <a:ext cx="3340100" cy="2938462"/>
          </a:xfrm>
        </p:spPr>
        <p:txBody>
          <a:bodyPr anchor="ctr" anchorCtr="1"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Place Picture Here</a:t>
            </a:r>
          </a:p>
        </p:txBody>
      </p:sp>
      <p:sp>
        <p:nvSpPr>
          <p:cNvPr id="3" name="Subhead"/>
          <p:cNvSpPr>
            <a:spLocks noGrp="1"/>
          </p:cNvSpPr>
          <p:nvPr>
            <p:ph type="body" idx="1" hasCustomPrompt="1"/>
          </p:nvPr>
        </p:nvSpPr>
        <p:spPr>
          <a:xfrm>
            <a:off x="6084712" y="1636777"/>
            <a:ext cx="5025248" cy="429767"/>
          </a:xfrm>
        </p:spPr>
        <p:txBody>
          <a:bodyPr lIns="0" tIns="0" rIns="0" bIns="0"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chemeClr val="accent4"/>
                </a:solidFill>
                <a:latin typeface="Impac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Impact Regular 24 Point Ross-Ade Green</a:t>
            </a:r>
          </a:p>
        </p:txBody>
      </p:sp>
      <p:sp>
        <p:nvSpPr>
          <p:cNvPr id="4" name="Body Text"/>
          <p:cNvSpPr>
            <a:spLocks noGrp="1"/>
          </p:cNvSpPr>
          <p:nvPr>
            <p:ph sz="half" idx="2" hasCustomPrompt="1"/>
          </p:nvPr>
        </p:nvSpPr>
        <p:spPr>
          <a:xfrm>
            <a:off x="6084712" y="2259013"/>
            <a:ext cx="4661605" cy="3311525"/>
          </a:xfrm>
        </p:spPr>
        <p:txBody>
          <a:bodyPr lIns="0" tIns="0" rIns="0" bIns="0">
            <a:no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 baseline="0">
                <a:latin typeface="Arial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/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/>
              <a:t>Bulleted copy. Arial Regular 18 point minimum. Keep it short with bite-size chunks of information.</a:t>
            </a:r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/>
          </a:p>
          <a:p>
            <a:pPr lvl="0"/>
            <a:endParaRPr lang="en-US"/>
          </a:p>
        </p:txBody>
      </p:sp>
      <p:sp>
        <p:nvSpPr>
          <p:cNvPr id="5" name="Footer"/>
          <p:cNvSpPr>
            <a:spLocks noGrp="1"/>
          </p:cNvSpPr>
          <p:nvPr>
            <p:ph type="body" sz="quarter" idx="3" hasCustomPrompt="1"/>
          </p:nvPr>
        </p:nvSpPr>
        <p:spPr>
          <a:xfrm>
            <a:off x="2246672" y="6155287"/>
            <a:ext cx="6369184" cy="229747"/>
          </a:xfrm>
        </p:spPr>
        <p:txBody>
          <a:bodyPr lIns="0" tIns="0" rIns="0" bIns="0"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200" b="0" cap="all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College/Dept. Arial Regular 12 point</a:t>
            </a:r>
          </a:p>
        </p:txBody>
      </p:sp>
      <p:pic>
        <p:nvPicPr>
          <p:cNvPr id="10" name="Purdue University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187" y="5977238"/>
            <a:ext cx="99441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300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416">
          <p15:clr>
            <a:srgbClr val="FBAE40"/>
          </p15:clr>
        </p15:guide>
        <p15:guide id="4" pos="1080">
          <p15:clr>
            <a:srgbClr val="FBAE40"/>
          </p15:clr>
        </p15:guide>
        <p15:guide id="5" orient="horz" pos="1056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wo-Graphic Slide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lack Bar"/>
          <p:cNvSpPr/>
          <p:nvPr/>
        </p:nvSpPr>
        <p:spPr>
          <a:xfrm>
            <a:off x="0" y="1"/>
            <a:ext cx="12192000" cy="1133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8" name="Ross-Ade Green Bar"/>
          <p:cNvSpPr/>
          <p:nvPr/>
        </p:nvSpPr>
        <p:spPr>
          <a:xfrm>
            <a:off x="1620879" y="0"/>
            <a:ext cx="93837" cy="9810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Section Two Title"/>
          <p:cNvSpPr>
            <a:spLocks noGrp="1"/>
          </p:cNvSpPr>
          <p:nvPr>
            <p:ph type="title" hasCustomPrompt="1"/>
          </p:nvPr>
        </p:nvSpPr>
        <p:spPr>
          <a:xfrm>
            <a:off x="2248647" y="602354"/>
            <a:ext cx="8503933" cy="531947"/>
          </a:xfrm>
        </p:spPr>
        <p:txBody>
          <a:bodyPr lIns="0" tIns="0" rIns="0" bIns="0" anchor="t" anchorCtr="0">
            <a:noAutofit/>
          </a:bodyPr>
          <a:lstStyle>
            <a:lvl1pPr algn="l">
              <a:defRPr sz="3000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Two Title Impact Regular 30 Point</a:t>
            </a:r>
          </a:p>
        </p:txBody>
      </p:sp>
      <p:sp>
        <p:nvSpPr>
          <p:cNvPr id="5" name="Chart" descr="Description of Chart"/>
          <p:cNvSpPr>
            <a:spLocks noGrp="1"/>
          </p:cNvSpPr>
          <p:nvPr>
            <p:ph type="chart" sz="quarter" idx="11" hasCustomPrompt="1"/>
          </p:nvPr>
        </p:nvSpPr>
        <p:spPr>
          <a:xfrm>
            <a:off x="2247899" y="1706131"/>
            <a:ext cx="3385257" cy="3206218"/>
          </a:xfrm>
        </p:spPr>
        <p:txBody>
          <a:bodyPr lIns="0" tIns="0" rIns="0" bIns="0" anchor="ctr" anchorCtr="1"/>
          <a:lstStyle>
            <a:lvl1pPr marL="0" indent="0" algn="ctr">
              <a:buFontTx/>
              <a:buNone/>
              <a:defRPr baseline="0">
                <a:latin typeface="Arial" charset="0"/>
              </a:defRPr>
            </a:lvl1pPr>
          </a:lstStyle>
          <a:p>
            <a:r>
              <a:rPr lang="en-US" dirty="0"/>
              <a:t>Place Chart Here</a:t>
            </a:r>
          </a:p>
        </p:txBody>
      </p:sp>
      <p:sp>
        <p:nvSpPr>
          <p:cNvPr id="10" name="Subhead"/>
          <p:cNvSpPr>
            <a:spLocks noGrp="1"/>
          </p:cNvSpPr>
          <p:nvPr>
            <p:ph type="body" idx="1" hasCustomPrompt="1"/>
          </p:nvPr>
        </p:nvSpPr>
        <p:spPr>
          <a:xfrm>
            <a:off x="6084712" y="1636776"/>
            <a:ext cx="5006960" cy="384048"/>
          </a:xfrm>
        </p:spPr>
        <p:txBody>
          <a:bodyPr lIns="0" tIns="0" rIns="0" bIns="0"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chemeClr val="accent4"/>
                </a:solidFill>
                <a:latin typeface="Impac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Impact Regular 24 Point Ross-Ade Green</a:t>
            </a:r>
          </a:p>
        </p:txBody>
      </p:sp>
      <p:sp>
        <p:nvSpPr>
          <p:cNvPr id="14" name="Body Text"/>
          <p:cNvSpPr>
            <a:spLocks noGrp="1"/>
          </p:cNvSpPr>
          <p:nvPr>
            <p:ph sz="half" idx="2" hasCustomPrompt="1"/>
          </p:nvPr>
        </p:nvSpPr>
        <p:spPr>
          <a:xfrm>
            <a:off x="6084712" y="2259013"/>
            <a:ext cx="4661605" cy="3311525"/>
          </a:xfrm>
        </p:spPr>
        <p:txBody>
          <a:bodyPr lIns="0" tIns="0" rIns="0" bIns="0">
            <a:no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 baseline="0">
                <a:latin typeface="Arial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/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/>
              <a:t>Bulleted copy. Arial Regular 18 point minimum. Keep it short with bite-size chunks of information.</a:t>
            </a:r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/>
          </a:p>
          <a:p>
            <a:pPr lvl="0"/>
            <a:endParaRPr lang="en-US"/>
          </a:p>
        </p:txBody>
      </p:sp>
      <p:sp>
        <p:nvSpPr>
          <p:cNvPr id="4" name="Footer"/>
          <p:cNvSpPr>
            <a:spLocks noGrp="1"/>
          </p:cNvSpPr>
          <p:nvPr>
            <p:ph type="body" sz="quarter" idx="10" hasCustomPrompt="1"/>
          </p:nvPr>
        </p:nvSpPr>
        <p:spPr>
          <a:xfrm>
            <a:off x="2244981" y="6157282"/>
            <a:ext cx="6331460" cy="261562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200" cap="all" baseline="0">
                <a:latin typeface="Arial"/>
              </a:defRPr>
            </a:lvl1pPr>
            <a:lvl2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2pPr>
            <a:lvl3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3pPr>
            <a:lvl4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4pPr>
            <a:lvl5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5pPr>
          </a:lstStyle>
          <a:p>
            <a:pPr lvl="0"/>
            <a:r>
              <a:rPr lang="en-US"/>
              <a:t>College/Dept. Arial Regular 12 point</a:t>
            </a:r>
          </a:p>
        </p:txBody>
      </p:sp>
      <p:pic>
        <p:nvPicPr>
          <p:cNvPr id="11" name="Purdue University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187" y="5977238"/>
            <a:ext cx="99441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6657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416">
          <p15:clr>
            <a:srgbClr val="FBAE40"/>
          </p15:clr>
        </p15:guide>
        <p15:guide id="4" pos="1080">
          <p15:clr>
            <a:srgbClr val="FBAE40"/>
          </p15:clr>
        </p15:guide>
        <p15:guide id="5" orient="horz" pos="624">
          <p15:clr>
            <a:srgbClr val="FBAE40"/>
          </p15:clr>
        </p15:guide>
        <p15:guide id="6" orient="horz" pos="1056">
          <p15:clr>
            <a:srgbClr val="FBAE40"/>
          </p15:clr>
        </p15:guide>
        <p15:guide id="7" orient="horz" pos="3984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wo-Graphic Slide-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ss-Ade Green Bar 1"/>
          <p:cNvSpPr/>
          <p:nvPr/>
        </p:nvSpPr>
        <p:spPr>
          <a:xfrm>
            <a:off x="0" y="1"/>
            <a:ext cx="12192000" cy="568325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7" name="Ross-Ade Green Bar 2"/>
          <p:cNvSpPr/>
          <p:nvPr/>
        </p:nvSpPr>
        <p:spPr>
          <a:xfrm>
            <a:off x="0" y="5254626"/>
            <a:ext cx="12192000" cy="1603375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8" name="Black Bar"/>
          <p:cNvSpPr/>
          <p:nvPr/>
        </p:nvSpPr>
        <p:spPr>
          <a:xfrm>
            <a:off x="1676400" y="5503333"/>
            <a:ext cx="98071" cy="11303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Picture" descr="Description of Picture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571501"/>
            <a:ext cx="12192000" cy="4676775"/>
          </a:xfrm>
        </p:spPr>
        <p:txBody>
          <a:bodyPr anchor="ctr" anchorCtr="1"/>
          <a:lstStyle>
            <a:lvl1pPr marL="0" indent="0" algn="ctr">
              <a:buFontTx/>
              <a:buNone/>
              <a:defRPr baseline="0">
                <a:latin typeface="Arial"/>
              </a:defRPr>
            </a:lvl1pPr>
          </a:lstStyle>
          <a:p>
            <a:r>
              <a:rPr lang="en-US" dirty="0"/>
              <a:t>Place Picture Here</a:t>
            </a:r>
          </a:p>
        </p:txBody>
      </p:sp>
      <p:sp>
        <p:nvSpPr>
          <p:cNvPr id="9" name="Picture Caption"/>
          <p:cNvSpPr>
            <a:spLocks noGrp="1"/>
          </p:cNvSpPr>
          <p:nvPr>
            <p:ph type="title" hasCustomPrompt="1"/>
          </p:nvPr>
        </p:nvSpPr>
        <p:spPr>
          <a:xfrm>
            <a:off x="2247900" y="5652618"/>
            <a:ext cx="7991732" cy="906622"/>
          </a:xfrm>
        </p:spPr>
        <p:txBody>
          <a:bodyPr lIns="0" tIns="0" rIns="0"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0">
                <a:solidFill>
                  <a:schemeClr val="bg1">
                    <a:lumMod val="95000"/>
                  </a:schemeClr>
                </a:solidFill>
                <a:latin typeface=""/>
              </a:rPr>
              <a:t>Picture caption. Arial</a:t>
            </a:r>
            <a:r>
              <a:rPr lang="en-US" b="1" i="0" baseline="0">
                <a:solidFill>
                  <a:schemeClr val="bg1">
                    <a:lumMod val="95000"/>
                  </a:schemeClr>
                </a:solidFill>
                <a:latin typeface=""/>
              </a:rPr>
              <a:t> Bold 18 pt. minimum. Short description of picture, up to 3 lines of copy. Short description of picture, up to 3 lines of copy. Short description of picture, up to 3 lines of copy.</a:t>
            </a:r>
            <a:endParaRPr lang="en-US" b="1" i="0">
              <a:solidFill>
                <a:schemeClr val="bg1">
                  <a:lumMod val="95000"/>
                </a:schemeClr>
              </a:solidFill>
              <a:latin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35101693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056">
          <p15:clr>
            <a:srgbClr val="FBAE40"/>
          </p15:clr>
        </p15:guide>
        <p15:guide id="4" pos="141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wo-Proof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ss-Ade Green Background"/>
          <p:cNvSpPr/>
          <p:nvPr/>
        </p:nvSpPr>
        <p:spPr>
          <a:xfrm>
            <a:off x="0" y="1133077"/>
            <a:ext cx="12192000" cy="5726112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8" name="Black Bar 1"/>
          <p:cNvSpPr/>
          <p:nvPr/>
        </p:nvSpPr>
        <p:spPr>
          <a:xfrm>
            <a:off x="0" y="1"/>
            <a:ext cx="12192000" cy="1133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Section Two Title"/>
          <p:cNvSpPr>
            <a:spLocks noGrp="1"/>
          </p:cNvSpPr>
          <p:nvPr>
            <p:ph type="title" hasCustomPrompt="1"/>
          </p:nvPr>
        </p:nvSpPr>
        <p:spPr>
          <a:xfrm>
            <a:off x="2237174" y="600077"/>
            <a:ext cx="9263304" cy="527940"/>
          </a:xfrm>
          <a:noFill/>
        </p:spPr>
        <p:txBody>
          <a:bodyPr lIns="0" tIns="0" rIns="0" bIns="0" anchor="t" anchorCtr="0">
            <a:noAutofit/>
          </a:bodyPr>
          <a:lstStyle>
            <a:lvl1pPr algn="l">
              <a:defRPr sz="3000" b="0" i="0" baseline="0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Two Title Impact Regular 30 Point</a:t>
            </a:r>
          </a:p>
        </p:txBody>
      </p:sp>
      <p:sp>
        <p:nvSpPr>
          <p:cNvPr id="11" name="Black Bar 2"/>
          <p:cNvSpPr/>
          <p:nvPr/>
        </p:nvSpPr>
        <p:spPr>
          <a:xfrm>
            <a:off x="1823306" y="1693863"/>
            <a:ext cx="105127" cy="356393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Proof Point Text 1"/>
          <p:cNvSpPr>
            <a:spLocks noGrp="1"/>
          </p:cNvSpPr>
          <p:nvPr>
            <p:ph type="body" sz="quarter" idx="13" hasCustomPrompt="1"/>
          </p:nvPr>
        </p:nvSpPr>
        <p:spPr>
          <a:xfrm>
            <a:off x="2247900" y="1862668"/>
            <a:ext cx="7462660" cy="1219200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8500" cap="all">
                <a:latin typeface="Impact"/>
              </a:defRPr>
            </a:lvl1pPr>
          </a:lstStyle>
          <a:p>
            <a:pPr lvl="0"/>
            <a:r>
              <a:rPr lang="en-US"/>
              <a:t>Proof Point</a:t>
            </a:r>
          </a:p>
        </p:txBody>
      </p:sp>
      <p:sp>
        <p:nvSpPr>
          <p:cNvPr id="16" name="Proof Point Text 2"/>
          <p:cNvSpPr>
            <a:spLocks noGrp="1"/>
          </p:cNvSpPr>
          <p:nvPr>
            <p:ph type="body" sz="quarter" idx="14" hasCustomPrompt="1"/>
          </p:nvPr>
        </p:nvSpPr>
        <p:spPr>
          <a:xfrm>
            <a:off x="2251577" y="3081338"/>
            <a:ext cx="7466189" cy="725318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5200" cap="all">
                <a:latin typeface="Impact"/>
              </a:defRPr>
            </a:lvl1pPr>
          </a:lstStyle>
          <a:p>
            <a:pPr lvl="0"/>
            <a:r>
              <a:rPr lang="en-US"/>
              <a:t>Or Statistic</a:t>
            </a:r>
          </a:p>
        </p:txBody>
      </p:sp>
      <p:sp>
        <p:nvSpPr>
          <p:cNvPr id="18" name="Proof Point Text 3"/>
          <p:cNvSpPr>
            <a:spLocks noGrp="1"/>
          </p:cNvSpPr>
          <p:nvPr>
            <p:ph type="body" sz="quarter" idx="15" hasCustomPrompt="1"/>
          </p:nvPr>
        </p:nvSpPr>
        <p:spPr>
          <a:xfrm>
            <a:off x="2251576" y="3810528"/>
            <a:ext cx="7458983" cy="1117600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8500" cap="all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Goes Here</a:t>
            </a:r>
          </a:p>
        </p:txBody>
      </p:sp>
      <p:sp>
        <p:nvSpPr>
          <p:cNvPr id="20" name="Footer"/>
          <p:cNvSpPr>
            <a:spLocks noGrp="1"/>
          </p:cNvSpPr>
          <p:nvPr>
            <p:ph type="body" sz="quarter" idx="16" hasCustomPrompt="1"/>
          </p:nvPr>
        </p:nvSpPr>
        <p:spPr>
          <a:xfrm>
            <a:off x="2247901" y="6168311"/>
            <a:ext cx="5981700" cy="217657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1pPr>
          </a:lstStyle>
          <a:p>
            <a:pPr lvl="0"/>
            <a:r>
              <a:rPr lang="en-US"/>
              <a:t>College/Dept. Arial Regular 12 point</a:t>
            </a:r>
          </a:p>
        </p:txBody>
      </p:sp>
      <p:pic>
        <p:nvPicPr>
          <p:cNvPr id="12" name="Lin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900" y="6643208"/>
            <a:ext cx="9944100" cy="228600"/>
          </a:xfrm>
          <a:prstGeom prst="rect">
            <a:avLst/>
          </a:prstGeom>
        </p:spPr>
      </p:pic>
      <p:pic>
        <p:nvPicPr>
          <p:cNvPr id="13" name="Purdue University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671" y="6072934"/>
            <a:ext cx="1318054" cy="39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2622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416">
          <p15:clr>
            <a:srgbClr val="FBAE40"/>
          </p15:clr>
        </p15:guide>
        <p15:guide id="4" orient="horz" pos="3984">
          <p15:clr>
            <a:srgbClr val="FBAE40"/>
          </p15:clr>
        </p15:guide>
        <p15:guide id="5" pos="1056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hre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lack Ba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2574"/>
            <a:ext cx="12192000" cy="4279900"/>
          </a:xfrm>
          <a:prstGeom prst="rect">
            <a:avLst/>
          </a:prstGeom>
        </p:spPr>
      </p:pic>
      <p:sp>
        <p:nvSpPr>
          <p:cNvPr id="9" name="Bell Tower Brick Bar"/>
          <p:cNvSpPr/>
          <p:nvPr/>
        </p:nvSpPr>
        <p:spPr>
          <a:xfrm>
            <a:off x="1577421" y="1478742"/>
            <a:ext cx="137079" cy="2497817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2244131" y="2728553"/>
            <a:ext cx="8468537" cy="1295191"/>
          </a:xfrm>
        </p:spPr>
        <p:txBody>
          <a:bodyPr lIns="0" tIns="0" rIns="0" bIns="0">
            <a:noAutofit/>
          </a:bodyPr>
          <a:lstStyle>
            <a:lvl1pPr algn="l">
              <a:lnSpc>
                <a:spcPts val="6000"/>
              </a:lnSpc>
              <a:defRPr sz="6000" cap="all" baseline="0">
                <a:solidFill>
                  <a:schemeClr val="bg1">
                    <a:lumMod val="75000"/>
                  </a:schemeClr>
                </a:solidFill>
                <a:latin typeface="Impact" charset="0"/>
              </a:defRPr>
            </a:lvl1pPr>
          </a:lstStyle>
          <a:p>
            <a:r>
              <a:rPr lang="en-US"/>
              <a:t>Title Slide Impact Regular 60 point</a:t>
            </a:r>
          </a:p>
        </p:txBody>
      </p:sp>
      <p:sp>
        <p:nvSpPr>
          <p:cNvPr id="6" name="Section Three Title"/>
          <p:cNvSpPr>
            <a:spLocks noGrp="1"/>
          </p:cNvSpPr>
          <p:nvPr>
            <p:ph type="body" sz="quarter" idx="13" hasCustomPrompt="1"/>
          </p:nvPr>
        </p:nvSpPr>
        <p:spPr>
          <a:xfrm>
            <a:off x="2244132" y="4419601"/>
            <a:ext cx="8407328" cy="535172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000" cap="none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Three Title Impact Regular 30 Point</a:t>
            </a:r>
          </a:p>
        </p:txBody>
      </p:sp>
      <p:sp>
        <p:nvSpPr>
          <p:cNvPr id="12" name="Footer"/>
          <p:cNvSpPr>
            <a:spLocks noGrp="1"/>
          </p:cNvSpPr>
          <p:nvPr>
            <p:ph type="body" sz="quarter" idx="14" hasCustomPrompt="1"/>
          </p:nvPr>
        </p:nvSpPr>
        <p:spPr>
          <a:xfrm>
            <a:off x="2252841" y="6124701"/>
            <a:ext cx="6100937" cy="220909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1pPr>
          </a:lstStyle>
          <a:p>
            <a:pPr lvl="0"/>
            <a:r>
              <a:rPr lang="en-US"/>
              <a:t>College/DEPT. Arial Regular 12 point</a:t>
            </a:r>
          </a:p>
        </p:txBody>
      </p:sp>
      <p:pic>
        <p:nvPicPr>
          <p:cNvPr id="10" name="Purdue University Logo" descr="Purdue University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7939" y="5999245"/>
            <a:ext cx="1424421" cy="442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725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09">
          <p15:clr>
            <a:srgbClr val="FBAE40"/>
          </p15:clr>
        </p15:guide>
        <p15:guide id="2" pos="3840">
          <p15:clr>
            <a:srgbClr val="FBAE40"/>
          </p15:clr>
        </p15:guide>
        <p15:guide id="3" pos="1080">
          <p15:clr>
            <a:srgbClr val="FBAE40"/>
          </p15:clr>
        </p15:guide>
        <p15:guide id="4" pos="1416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396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hree-Content Slide-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lack Bar"/>
          <p:cNvSpPr/>
          <p:nvPr/>
        </p:nvSpPr>
        <p:spPr>
          <a:xfrm>
            <a:off x="0" y="-2167"/>
            <a:ext cx="12192000" cy="1133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0" name="Bell Tower Brick Bar"/>
          <p:cNvSpPr/>
          <p:nvPr/>
        </p:nvSpPr>
        <p:spPr>
          <a:xfrm>
            <a:off x="1620663" y="2277"/>
            <a:ext cx="93837" cy="98107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Section Three Title"/>
          <p:cNvSpPr>
            <a:spLocks noGrp="1"/>
          </p:cNvSpPr>
          <p:nvPr>
            <p:ph type="title" hasCustomPrompt="1"/>
          </p:nvPr>
        </p:nvSpPr>
        <p:spPr>
          <a:xfrm>
            <a:off x="2250582" y="602985"/>
            <a:ext cx="8132940" cy="530490"/>
          </a:xfrm>
        </p:spPr>
        <p:txBody>
          <a:bodyPr lIns="0" tIns="0" rIns="0" bIns="0" anchor="t" anchorCtr="0">
            <a:noAutofit/>
          </a:bodyPr>
          <a:lstStyle>
            <a:lvl1pPr algn="l">
              <a:defRPr sz="3000" b="0" i="0" cap="none" baseline="0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Three Title Impact Regular 30 Point</a:t>
            </a:r>
          </a:p>
        </p:txBody>
      </p:sp>
      <p:sp>
        <p:nvSpPr>
          <p:cNvPr id="3" name="Subhead"/>
          <p:cNvSpPr>
            <a:spLocks noGrp="1"/>
          </p:cNvSpPr>
          <p:nvPr>
            <p:ph type="body" idx="1" hasCustomPrompt="1"/>
          </p:nvPr>
        </p:nvSpPr>
        <p:spPr>
          <a:xfrm>
            <a:off x="2245404" y="1632495"/>
            <a:ext cx="8138118" cy="421893"/>
          </a:xfrm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sz="2400" baseline="0">
                <a:solidFill>
                  <a:schemeClr val="accent5"/>
                </a:solidFill>
                <a:latin typeface="Impac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Subhead Impact Regular 24 Point Bell Tower Brick</a:t>
            </a:r>
          </a:p>
        </p:txBody>
      </p:sp>
      <p:sp>
        <p:nvSpPr>
          <p:cNvPr id="7" name="Body Text"/>
          <p:cNvSpPr>
            <a:spLocks noGrp="1"/>
          </p:cNvSpPr>
          <p:nvPr>
            <p:ph type="body" sz="quarter" idx="13" hasCustomPrompt="1"/>
          </p:nvPr>
        </p:nvSpPr>
        <p:spPr>
          <a:xfrm>
            <a:off x="2251287" y="2217739"/>
            <a:ext cx="8132234" cy="3411537"/>
          </a:xfrm>
        </p:spPr>
        <p:txBody>
          <a:bodyPr lIns="0" tIns="0" rIns="0" bIns="0">
            <a:norm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 b="0" i="0" normalizeH="0" baseline="0">
                <a:latin typeface="Arial"/>
              </a:defRPr>
            </a:lvl1pPr>
          </a:lstStyle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/>
              <a:t>Bulleted copy. Arial Regular 18 point minimum. Keep it short with bite-size chunks of information.</a:t>
            </a:r>
          </a:p>
        </p:txBody>
      </p:sp>
      <p:sp>
        <p:nvSpPr>
          <p:cNvPr id="12" name="Footer"/>
          <p:cNvSpPr>
            <a:spLocks noGrp="1"/>
          </p:cNvSpPr>
          <p:nvPr>
            <p:ph type="body" sz="quarter" idx="14" hasCustomPrompt="1"/>
          </p:nvPr>
        </p:nvSpPr>
        <p:spPr>
          <a:xfrm>
            <a:off x="2251289" y="6155006"/>
            <a:ext cx="6128084" cy="222146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1pPr>
          </a:lstStyle>
          <a:p>
            <a:pPr lvl="0"/>
            <a:r>
              <a:rPr lang="en-US"/>
              <a:t>College/DEPT. Arial Regular 12 point</a:t>
            </a:r>
          </a:p>
        </p:txBody>
      </p:sp>
      <p:pic>
        <p:nvPicPr>
          <p:cNvPr id="11" name="Purdue University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187" y="5977238"/>
            <a:ext cx="99441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9585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416">
          <p15:clr>
            <a:srgbClr val="FBAE40"/>
          </p15:clr>
        </p15:guide>
        <p15:guide id="4" pos="10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hree-Content Slide-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lack Bar"/>
          <p:cNvSpPr/>
          <p:nvPr/>
        </p:nvSpPr>
        <p:spPr>
          <a:xfrm>
            <a:off x="0" y="1"/>
            <a:ext cx="12192000" cy="1133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9" name="Bell Tower Brick Bar"/>
          <p:cNvSpPr/>
          <p:nvPr/>
        </p:nvSpPr>
        <p:spPr>
          <a:xfrm>
            <a:off x="1620663" y="0"/>
            <a:ext cx="93837" cy="98107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Section Three Title"/>
          <p:cNvSpPr>
            <a:spLocks noGrp="1"/>
          </p:cNvSpPr>
          <p:nvPr>
            <p:ph type="title" hasCustomPrompt="1"/>
          </p:nvPr>
        </p:nvSpPr>
        <p:spPr>
          <a:xfrm>
            <a:off x="2249994" y="603474"/>
            <a:ext cx="8384325" cy="537090"/>
          </a:xfrm>
        </p:spPr>
        <p:txBody>
          <a:bodyPr lIns="0" tIns="0" rIns="0" bIns="0" anchor="t" anchorCtr="0">
            <a:noAutofit/>
          </a:bodyPr>
          <a:lstStyle>
            <a:lvl1pPr algn="l">
              <a:defRPr sz="3000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Three Title Impact Regular 30 Point</a:t>
            </a:r>
          </a:p>
        </p:txBody>
      </p:sp>
      <p:sp>
        <p:nvSpPr>
          <p:cNvPr id="3" name="Subhead"/>
          <p:cNvSpPr>
            <a:spLocks noGrp="1"/>
          </p:cNvSpPr>
          <p:nvPr>
            <p:ph sz="half" idx="1" hasCustomPrompt="1"/>
          </p:nvPr>
        </p:nvSpPr>
        <p:spPr>
          <a:xfrm>
            <a:off x="2248427" y="1633361"/>
            <a:ext cx="8393775" cy="459843"/>
          </a:xfrm>
        </p:spPr>
        <p:txBody>
          <a:bodyPr lIns="0" tIns="0" rIns="0" bIns="0" anchor="t" anchorCtr="0">
            <a:noAutofit/>
          </a:bodyPr>
          <a:lstStyle>
            <a:lvl1pPr marL="0" indent="0">
              <a:buFontTx/>
              <a:buNone/>
              <a:defRPr sz="2400" baseline="0">
                <a:solidFill>
                  <a:schemeClr val="accent5"/>
                </a:solidFill>
                <a:latin typeface="Impact"/>
                <a:cs typeface="Impact"/>
              </a:defRPr>
            </a:lvl1pPr>
            <a:lvl2pPr marL="457200" indent="0">
              <a:buFontTx/>
              <a:buNone/>
              <a:defRPr sz="24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Subhead Impact Regular 24 Point Bell Tower Brick</a:t>
            </a:r>
          </a:p>
        </p:txBody>
      </p:sp>
      <p:sp>
        <p:nvSpPr>
          <p:cNvPr id="4" name="Body Text"/>
          <p:cNvSpPr>
            <a:spLocks noGrp="1"/>
          </p:cNvSpPr>
          <p:nvPr>
            <p:ph sz="half" idx="2" hasCustomPrompt="1"/>
          </p:nvPr>
        </p:nvSpPr>
        <p:spPr>
          <a:xfrm>
            <a:off x="2243949" y="2229020"/>
            <a:ext cx="8382487" cy="2793277"/>
          </a:xfrm>
        </p:spPr>
        <p:txBody>
          <a:bodyPr lIns="0" tIns="0" rIns="0" bIns="0" numCol="2" spcCol="274320" anchor="t" anchorCtr="0">
            <a:no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 baseline="0">
                <a:latin typeface="Arial"/>
                <a:cs typeface="Arial"/>
              </a:defRPr>
            </a:lvl1pPr>
            <a:lvl2pPr marL="742950" indent="-285750">
              <a:buFont typeface="Wingdings" charset="2"/>
              <a:buChar char="§"/>
              <a:defRPr sz="1800">
                <a:latin typeface="Arial"/>
                <a:cs typeface="Arial"/>
              </a:defRPr>
            </a:lvl2pPr>
            <a:lvl3pPr marL="1143000" indent="-228600">
              <a:buFont typeface="Wingdings" charset="2"/>
              <a:buChar char="§"/>
              <a:defRPr sz="1800">
                <a:latin typeface="Arial"/>
                <a:cs typeface="Arial"/>
              </a:defRPr>
            </a:lvl3pPr>
            <a:lvl4pPr marL="1600200" indent="-228600">
              <a:buFont typeface="Wingdings" charset="2"/>
              <a:buChar char="§"/>
              <a:defRPr sz="1800">
                <a:latin typeface="Arial"/>
                <a:cs typeface="Arial"/>
              </a:defRPr>
            </a:lvl4pPr>
            <a:lvl5pPr marL="2057400" indent="-228600">
              <a:buFont typeface="Wingdings" charset="2"/>
              <a:buChar char="§"/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endParaRPr lang="en-US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endParaRPr lang="en-US"/>
          </a:p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endParaRPr lang="en-US"/>
          </a:p>
          <a:p>
            <a:pPr lvl="0"/>
            <a:endParaRPr lang="en-US"/>
          </a:p>
        </p:txBody>
      </p:sp>
      <p:sp>
        <p:nvSpPr>
          <p:cNvPr id="6" name="Footer"/>
          <p:cNvSpPr>
            <a:spLocks noGrp="1"/>
          </p:cNvSpPr>
          <p:nvPr>
            <p:ph type="body" sz="quarter" idx="12" hasCustomPrompt="1"/>
          </p:nvPr>
        </p:nvSpPr>
        <p:spPr>
          <a:xfrm>
            <a:off x="2249011" y="6152835"/>
            <a:ext cx="6311665" cy="216434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1pPr>
            <a:lvl2pPr marL="45720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2pPr>
            <a:lvl3pPr marL="91440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3pPr>
            <a:lvl4pPr marL="137160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4pPr>
            <a:lvl5pPr marL="182880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5pPr>
          </a:lstStyle>
          <a:p>
            <a:pPr lvl="0"/>
            <a:r>
              <a:rPr lang="en-US"/>
              <a:t>College/Dept. Arial Regular 12 point</a:t>
            </a:r>
          </a:p>
        </p:txBody>
      </p:sp>
      <p:pic>
        <p:nvPicPr>
          <p:cNvPr id="10" name="Purdue University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187" y="5977238"/>
            <a:ext cx="99441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335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416">
          <p15:clr>
            <a:srgbClr val="FBAE40"/>
          </p15:clr>
        </p15:guide>
        <p15:guide id="4" pos="10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One-Proof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mpus Gold Background"/>
          <p:cNvSpPr/>
          <p:nvPr/>
        </p:nvSpPr>
        <p:spPr>
          <a:xfrm>
            <a:off x="0" y="1133077"/>
            <a:ext cx="12192000" cy="572611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8" name="Black Bar 1"/>
          <p:cNvSpPr/>
          <p:nvPr userDrawn="1"/>
        </p:nvSpPr>
        <p:spPr>
          <a:xfrm>
            <a:off x="0" y="1"/>
            <a:ext cx="12192000" cy="1133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Section One Title"/>
          <p:cNvSpPr>
            <a:spLocks noGrp="1"/>
          </p:cNvSpPr>
          <p:nvPr>
            <p:ph type="title" hasCustomPrompt="1"/>
          </p:nvPr>
        </p:nvSpPr>
        <p:spPr>
          <a:xfrm>
            <a:off x="2237174" y="600077"/>
            <a:ext cx="9263304" cy="527940"/>
          </a:xfrm>
          <a:noFill/>
        </p:spPr>
        <p:txBody>
          <a:bodyPr lIns="0" tIns="0" rIns="0" bIns="0" anchor="t" anchorCtr="0">
            <a:noAutofit/>
          </a:bodyPr>
          <a:lstStyle>
            <a:lvl1pPr algn="l">
              <a:defRPr sz="3000" b="0" i="0" baseline="0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One Title Impact Regular 30 Point</a:t>
            </a:r>
          </a:p>
        </p:txBody>
      </p:sp>
      <p:sp>
        <p:nvSpPr>
          <p:cNvPr id="11" name="Black Bar 2"/>
          <p:cNvSpPr/>
          <p:nvPr/>
        </p:nvSpPr>
        <p:spPr>
          <a:xfrm>
            <a:off x="1823306" y="1693863"/>
            <a:ext cx="105127" cy="356393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Proof Point Text 1"/>
          <p:cNvSpPr>
            <a:spLocks noGrp="1"/>
          </p:cNvSpPr>
          <p:nvPr>
            <p:ph type="body" sz="quarter" idx="13" hasCustomPrompt="1"/>
          </p:nvPr>
        </p:nvSpPr>
        <p:spPr>
          <a:xfrm>
            <a:off x="2247900" y="1862668"/>
            <a:ext cx="7462660" cy="1219200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8500" cap="all">
                <a:latin typeface="Impact"/>
              </a:defRPr>
            </a:lvl1pPr>
          </a:lstStyle>
          <a:p>
            <a:pPr lvl="0"/>
            <a:r>
              <a:rPr lang="en-US"/>
              <a:t>Proof Point</a:t>
            </a:r>
          </a:p>
        </p:txBody>
      </p:sp>
      <p:sp>
        <p:nvSpPr>
          <p:cNvPr id="16" name="Proof Point Text 2"/>
          <p:cNvSpPr>
            <a:spLocks noGrp="1"/>
          </p:cNvSpPr>
          <p:nvPr>
            <p:ph type="body" sz="quarter" idx="14" hasCustomPrompt="1"/>
          </p:nvPr>
        </p:nvSpPr>
        <p:spPr>
          <a:xfrm>
            <a:off x="2251577" y="3081338"/>
            <a:ext cx="7466189" cy="725318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5200" cap="all">
                <a:latin typeface="Impact"/>
              </a:defRPr>
            </a:lvl1pPr>
          </a:lstStyle>
          <a:p>
            <a:pPr lvl="0"/>
            <a:r>
              <a:rPr lang="en-US"/>
              <a:t>Or Statistic</a:t>
            </a:r>
          </a:p>
        </p:txBody>
      </p:sp>
      <p:sp>
        <p:nvSpPr>
          <p:cNvPr id="18" name="Proof Point Text 3"/>
          <p:cNvSpPr>
            <a:spLocks noGrp="1"/>
          </p:cNvSpPr>
          <p:nvPr>
            <p:ph type="body" sz="quarter" idx="15" hasCustomPrompt="1"/>
          </p:nvPr>
        </p:nvSpPr>
        <p:spPr>
          <a:xfrm>
            <a:off x="2251576" y="3810528"/>
            <a:ext cx="7458983" cy="1117600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8500" cap="all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Goes Here</a:t>
            </a:r>
          </a:p>
        </p:txBody>
      </p:sp>
      <p:sp>
        <p:nvSpPr>
          <p:cNvPr id="20" name="Footer"/>
          <p:cNvSpPr>
            <a:spLocks noGrp="1"/>
          </p:cNvSpPr>
          <p:nvPr>
            <p:ph type="body" sz="quarter" idx="16" hasCustomPrompt="1"/>
          </p:nvPr>
        </p:nvSpPr>
        <p:spPr>
          <a:xfrm>
            <a:off x="2247901" y="6168311"/>
            <a:ext cx="5981700" cy="217657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1pPr>
          </a:lstStyle>
          <a:p>
            <a:pPr lvl="0"/>
            <a:r>
              <a:rPr lang="en-US"/>
              <a:t>College/Dept. Arial Regular 12 point</a:t>
            </a:r>
          </a:p>
        </p:txBody>
      </p:sp>
      <p:pic>
        <p:nvPicPr>
          <p:cNvPr id="12" name="Lin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900" y="6643208"/>
            <a:ext cx="9944100" cy="228600"/>
          </a:xfrm>
          <a:prstGeom prst="rect">
            <a:avLst/>
          </a:prstGeom>
        </p:spPr>
      </p:pic>
      <p:pic>
        <p:nvPicPr>
          <p:cNvPr id="15" name="Purdue University Logo" descr="Purdue University Logo">
            <a:extLst>
              <a:ext uri="{FF2B5EF4-FFF2-40B4-BE49-F238E27FC236}">
                <a16:creationId xmlns:a16="http://schemas.microsoft.com/office/drawing/2014/main" id="{93FCCCEF-7B74-4BEA-90FC-CD552454C11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8657" y="5813209"/>
            <a:ext cx="2150973" cy="66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4521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416">
          <p15:clr>
            <a:srgbClr val="FBAE40"/>
          </p15:clr>
        </p15:guide>
        <p15:guide id="4" orient="horz" pos="3984">
          <p15:clr>
            <a:srgbClr val="FBAE40"/>
          </p15:clr>
        </p15:guide>
        <p15:guide id="5" pos="1056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hree-Graphic Slide-Sma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lack Bar"/>
          <p:cNvSpPr/>
          <p:nvPr/>
        </p:nvSpPr>
        <p:spPr>
          <a:xfrm>
            <a:off x="0" y="1"/>
            <a:ext cx="12192000" cy="1133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2" name="Bell Tower Brick Bar"/>
          <p:cNvSpPr/>
          <p:nvPr/>
        </p:nvSpPr>
        <p:spPr>
          <a:xfrm>
            <a:off x="1620663" y="0"/>
            <a:ext cx="93837" cy="98107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Section Three Title"/>
          <p:cNvSpPr>
            <a:spLocks noGrp="1"/>
          </p:cNvSpPr>
          <p:nvPr>
            <p:ph type="title" hasCustomPrompt="1"/>
          </p:nvPr>
        </p:nvSpPr>
        <p:spPr>
          <a:xfrm>
            <a:off x="2250661" y="602584"/>
            <a:ext cx="8501919" cy="520168"/>
          </a:xfrm>
        </p:spPr>
        <p:txBody>
          <a:bodyPr lIns="0" tIns="0" rIns="0" bIns="0" anchor="t" anchorCtr="0">
            <a:noAutofit/>
          </a:bodyPr>
          <a:lstStyle>
            <a:lvl1pPr algn="l">
              <a:defRPr sz="3000" baseline="0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Three Title Impact Regular 30 Point</a:t>
            </a:r>
          </a:p>
        </p:txBody>
      </p:sp>
      <p:sp>
        <p:nvSpPr>
          <p:cNvPr id="9" name="Picture" descr="Description of Picture"/>
          <p:cNvSpPr>
            <a:spLocks noGrp="1"/>
          </p:cNvSpPr>
          <p:nvPr>
            <p:ph type="pic" sz="quarter" idx="10" hasCustomPrompt="1"/>
          </p:nvPr>
        </p:nvSpPr>
        <p:spPr>
          <a:xfrm>
            <a:off x="2247900" y="1701191"/>
            <a:ext cx="3340100" cy="2938462"/>
          </a:xfrm>
        </p:spPr>
        <p:txBody>
          <a:bodyPr anchor="ctr" anchorCtr="1"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Place Picture Here</a:t>
            </a:r>
          </a:p>
        </p:txBody>
      </p:sp>
      <p:sp>
        <p:nvSpPr>
          <p:cNvPr id="3" name="Subhead"/>
          <p:cNvSpPr>
            <a:spLocks noGrp="1"/>
          </p:cNvSpPr>
          <p:nvPr>
            <p:ph type="body" idx="1" hasCustomPrompt="1"/>
          </p:nvPr>
        </p:nvSpPr>
        <p:spPr>
          <a:xfrm>
            <a:off x="6084712" y="1636776"/>
            <a:ext cx="4661605" cy="429151"/>
          </a:xfrm>
        </p:spPr>
        <p:txBody>
          <a:bodyPr lIns="0" tIns="0" rIns="0" bIns="0"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chemeClr val="accent5"/>
                </a:solidFill>
                <a:latin typeface="Impac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Impact Regular 24 </a:t>
            </a:r>
            <a:r>
              <a:rPr lang="en-US" err="1"/>
              <a:t>pt</a:t>
            </a:r>
            <a:r>
              <a:rPr lang="en-US"/>
              <a:t> Bell Tower Brick</a:t>
            </a:r>
          </a:p>
        </p:txBody>
      </p:sp>
      <p:sp>
        <p:nvSpPr>
          <p:cNvPr id="4" name="Body Text"/>
          <p:cNvSpPr>
            <a:spLocks noGrp="1"/>
          </p:cNvSpPr>
          <p:nvPr>
            <p:ph sz="half" idx="2" hasCustomPrompt="1"/>
          </p:nvPr>
        </p:nvSpPr>
        <p:spPr>
          <a:xfrm>
            <a:off x="6084712" y="2259013"/>
            <a:ext cx="4661605" cy="3311525"/>
          </a:xfrm>
        </p:spPr>
        <p:txBody>
          <a:bodyPr lIns="0" tIns="0" rIns="0" bIns="0">
            <a:no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 baseline="0">
                <a:latin typeface="Arial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/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/>
              <a:t>Bulleted copy. Arial Regular 18 point minimum. Keep it short with bite-size chunks of information.</a:t>
            </a:r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/>
          </a:p>
          <a:p>
            <a:pPr lvl="0"/>
            <a:endParaRPr lang="en-US"/>
          </a:p>
        </p:txBody>
      </p:sp>
      <p:sp>
        <p:nvSpPr>
          <p:cNvPr id="5" name="Footer"/>
          <p:cNvSpPr>
            <a:spLocks noGrp="1"/>
          </p:cNvSpPr>
          <p:nvPr>
            <p:ph type="body" sz="quarter" idx="3" hasCustomPrompt="1"/>
          </p:nvPr>
        </p:nvSpPr>
        <p:spPr>
          <a:xfrm>
            <a:off x="2246672" y="6155287"/>
            <a:ext cx="6369184" cy="229747"/>
          </a:xfrm>
        </p:spPr>
        <p:txBody>
          <a:bodyPr lIns="0" tIns="0" rIns="0" bIns="0"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200" b="0" cap="all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College/Dept. Arial Regular 12 point</a:t>
            </a:r>
          </a:p>
        </p:txBody>
      </p:sp>
      <p:pic>
        <p:nvPicPr>
          <p:cNvPr id="10" name="Purdue University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187" y="5977238"/>
            <a:ext cx="99441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0778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416">
          <p15:clr>
            <a:srgbClr val="FBAE40"/>
          </p15:clr>
        </p15:guide>
        <p15:guide id="4" pos="1080">
          <p15:clr>
            <a:srgbClr val="FBAE40"/>
          </p15:clr>
        </p15:guide>
        <p15:guide id="5" orient="horz" pos="1056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hree-Graphic Slide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lack Bar"/>
          <p:cNvSpPr/>
          <p:nvPr/>
        </p:nvSpPr>
        <p:spPr>
          <a:xfrm>
            <a:off x="0" y="1"/>
            <a:ext cx="12192000" cy="1133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8" name="Bell Tower Brick Bar"/>
          <p:cNvSpPr/>
          <p:nvPr/>
        </p:nvSpPr>
        <p:spPr>
          <a:xfrm>
            <a:off x="1620879" y="0"/>
            <a:ext cx="93837" cy="98107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Section Three Title"/>
          <p:cNvSpPr>
            <a:spLocks noGrp="1"/>
          </p:cNvSpPr>
          <p:nvPr>
            <p:ph type="title" hasCustomPrompt="1"/>
          </p:nvPr>
        </p:nvSpPr>
        <p:spPr>
          <a:xfrm>
            <a:off x="2248647" y="602354"/>
            <a:ext cx="8503933" cy="531947"/>
          </a:xfrm>
        </p:spPr>
        <p:txBody>
          <a:bodyPr lIns="0" tIns="0" rIns="0" bIns="0" anchor="t" anchorCtr="0">
            <a:noAutofit/>
          </a:bodyPr>
          <a:lstStyle>
            <a:lvl1pPr algn="l">
              <a:defRPr sz="3000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Three Title Impact Regular 30 Point</a:t>
            </a:r>
          </a:p>
        </p:txBody>
      </p:sp>
      <p:sp>
        <p:nvSpPr>
          <p:cNvPr id="5" name="Chart" descr="Description of Chart"/>
          <p:cNvSpPr>
            <a:spLocks noGrp="1"/>
          </p:cNvSpPr>
          <p:nvPr>
            <p:ph type="chart" sz="quarter" idx="11" hasCustomPrompt="1"/>
          </p:nvPr>
        </p:nvSpPr>
        <p:spPr>
          <a:xfrm>
            <a:off x="2247899" y="1706131"/>
            <a:ext cx="3385257" cy="3206218"/>
          </a:xfrm>
        </p:spPr>
        <p:txBody>
          <a:bodyPr lIns="0" tIns="0" rIns="0" bIns="0" anchor="ctr" anchorCtr="1"/>
          <a:lstStyle>
            <a:lvl1pPr marL="0" indent="0" algn="ctr">
              <a:buFontTx/>
              <a:buNone/>
              <a:defRPr baseline="0">
                <a:latin typeface="Arial" charset="0"/>
              </a:defRPr>
            </a:lvl1pPr>
          </a:lstStyle>
          <a:p>
            <a:r>
              <a:rPr lang="en-US" dirty="0"/>
              <a:t>Place Chart Here</a:t>
            </a:r>
          </a:p>
        </p:txBody>
      </p:sp>
      <p:sp>
        <p:nvSpPr>
          <p:cNvPr id="10" name="Subhead"/>
          <p:cNvSpPr>
            <a:spLocks noGrp="1"/>
          </p:cNvSpPr>
          <p:nvPr>
            <p:ph type="body" idx="1" hasCustomPrompt="1"/>
          </p:nvPr>
        </p:nvSpPr>
        <p:spPr>
          <a:xfrm>
            <a:off x="6084712" y="1636776"/>
            <a:ext cx="4661605" cy="488586"/>
          </a:xfrm>
        </p:spPr>
        <p:txBody>
          <a:bodyPr lIns="0" tIns="0" rIns="0" bIns="0"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chemeClr val="accent5"/>
                </a:solidFill>
                <a:latin typeface="Impac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Impact Regular 24 </a:t>
            </a:r>
            <a:r>
              <a:rPr lang="en-US" err="1"/>
              <a:t>pt</a:t>
            </a:r>
            <a:r>
              <a:rPr lang="en-US"/>
              <a:t> Bell Tower Brick</a:t>
            </a:r>
          </a:p>
        </p:txBody>
      </p:sp>
      <p:sp>
        <p:nvSpPr>
          <p:cNvPr id="14" name="Body Text"/>
          <p:cNvSpPr>
            <a:spLocks noGrp="1"/>
          </p:cNvSpPr>
          <p:nvPr>
            <p:ph sz="half" idx="2" hasCustomPrompt="1"/>
          </p:nvPr>
        </p:nvSpPr>
        <p:spPr>
          <a:xfrm>
            <a:off x="6084712" y="2259013"/>
            <a:ext cx="4661605" cy="3311525"/>
          </a:xfrm>
        </p:spPr>
        <p:txBody>
          <a:bodyPr lIns="0" tIns="0" rIns="0" bIns="0">
            <a:no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 baseline="0">
                <a:latin typeface="Arial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/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/>
              <a:t>Bulleted copy. Arial Regular 18 point minimum. Keep it short with bite-size chunks of information.</a:t>
            </a:r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/>
          </a:p>
          <a:p>
            <a:pPr lvl="0"/>
            <a:endParaRPr lang="en-US"/>
          </a:p>
        </p:txBody>
      </p:sp>
      <p:sp>
        <p:nvSpPr>
          <p:cNvPr id="4" name="Footer"/>
          <p:cNvSpPr>
            <a:spLocks noGrp="1"/>
          </p:cNvSpPr>
          <p:nvPr>
            <p:ph type="body" sz="quarter" idx="10" hasCustomPrompt="1"/>
          </p:nvPr>
        </p:nvSpPr>
        <p:spPr>
          <a:xfrm>
            <a:off x="2244981" y="6157282"/>
            <a:ext cx="6331460" cy="261562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200" cap="all" baseline="0">
                <a:latin typeface="Arial"/>
              </a:defRPr>
            </a:lvl1pPr>
            <a:lvl2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2pPr>
            <a:lvl3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3pPr>
            <a:lvl4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4pPr>
            <a:lvl5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5pPr>
          </a:lstStyle>
          <a:p>
            <a:pPr lvl="0"/>
            <a:r>
              <a:rPr lang="en-US"/>
              <a:t>College/Dept. Arial Regular 12 point</a:t>
            </a:r>
          </a:p>
        </p:txBody>
      </p:sp>
      <p:pic>
        <p:nvPicPr>
          <p:cNvPr id="11" name="Purdue University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187" y="5977238"/>
            <a:ext cx="99441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131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416">
          <p15:clr>
            <a:srgbClr val="FBAE40"/>
          </p15:clr>
        </p15:guide>
        <p15:guide id="4" pos="1080">
          <p15:clr>
            <a:srgbClr val="FBAE40"/>
          </p15:clr>
        </p15:guide>
        <p15:guide id="5" orient="horz" pos="624">
          <p15:clr>
            <a:srgbClr val="FBAE40"/>
          </p15:clr>
        </p15:guide>
        <p15:guide id="6" orient="horz" pos="1056">
          <p15:clr>
            <a:srgbClr val="FBAE40"/>
          </p15:clr>
        </p15:guide>
        <p15:guide id="7" orient="horz" pos="3984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hree-Graphic Slide-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ell Tower Brick Bar1"/>
          <p:cNvSpPr/>
          <p:nvPr/>
        </p:nvSpPr>
        <p:spPr>
          <a:xfrm>
            <a:off x="0" y="1"/>
            <a:ext cx="12192000" cy="568325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7" name="Bell Tower Brick Bar 2"/>
          <p:cNvSpPr/>
          <p:nvPr/>
        </p:nvSpPr>
        <p:spPr>
          <a:xfrm>
            <a:off x="0" y="5254626"/>
            <a:ext cx="12192000" cy="1603375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8" name="Black Bar"/>
          <p:cNvSpPr/>
          <p:nvPr/>
        </p:nvSpPr>
        <p:spPr>
          <a:xfrm>
            <a:off x="1676400" y="5503333"/>
            <a:ext cx="98071" cy="11303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Picture" descr="Description of Picture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571501"/>
            <a:ext cx="12192000" cy="4676775"/>
          </a:xfrm>
        </p:spPr>
        <p:txBody>
          <a:bodyPr anchor="ctr" anchorCtr="1"/>
          <a:lstStyle>
            <a:lvl1pPr marL="0" indent="0" algn="ctr">
              <a:buFontTx/>
              <a:buNone/>
              <a:defRPr baseline="0">
                <a:latin typeface="Arial"/>
              </a:defRPr>
            </a:lvl1pPr>
          </a:lstStyle>
          <a:p>
            <a:r>
              <a:rPr lang="en-US" dirty="0"/>
              <a:t>Place Picture Here</a:t>
            </a:r>
          </a:p>
        </p:txBody>
      </p:sp>
      <p:sp>
        <p:nvSpPr>
          <p:cNvPr id="9" name="Picture Caption"/>
          <p:cNvSpPr>
            <a:spLocks noGrp="1"/>
          </p:cNvSpPr>
          <p:nvPr>
            <p:ph type="title" hasCustomPrompt="1"/>
          </p:nvPr>
        </p:nvSpPr>
        <p:spPr>
          <a:xfrm>
            <a:off x="2247900" y="5652618"/>
            <a:ext cx="7991732" cy="906622"/>
          </a:xfrm>
        </p:spPr>
        <p:txBody>
          <a:bodyPr lIns="0" tIns="0" rIns="0"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0">
                <a:solidFill>
                  <a:schemeClr val="bg1">
                    <a:lumMod val="95000"/>
                  </a:schemeClr>
                </a:solidFill>
                <a:latin typeface=""/>
              </a:rPr>
              <a:t>Picture caption. Arial</a:t>
            </a:r>
            <a:r>
              <a:rPr lang="en-US" b="1" i="0" baseline="0">
                <a:solidFill>
                  <a:schemeClr val="bg1">
                    <a:lumMod val="95000"/>
                  </a:schemeClr>
                </a:solidFill>
                <a:latin typeface=""/>
              </a:rPr>
              <a:t> Bold 18 pt. minimum. Short description of picture, up to 3 lines of copy. Short description of picture, up to 3 lines of copy. Short description of picture, up to 3 lines of copy.</a:t>
            </a:r>
            <a:endParaRPr lang="en-US" b="1" i="0">
              <a:solidFill>
                <a:schemeClr val="bg1">
                  <a:lumMod val="95000"/>
                </a:schemeClr>
              </a:solidFill>
              <a:latin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191553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056">
          <p15:clr>
            <a:srgbClr val="FBAE40"/>
          </p15:clr>
        </p15:guide>
        <p15:guide id="4" pos="1416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hree-Proof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ell Tower Brick Background"/>
          <p:cNvSpPr/>
          <p:nvPr/>
        </p:nvSpPr>
        <p:spPr>
          <a:xfrm>
            <a:off x="0" y="1133077"/>
            <a:ext cx="12192000" cy="5726112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8" name="Black Bar 1"/>
          <p:cNvSpPr/>
          <p:nvPr/>
        </p:nvSpPr>
        <p:spPr>
          <a:xfrm>
            <a:off x="0" y="1"/>
            <a:ext cx="12192000" cy="1133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Section Three Title"/>
          <p:cNvSpPr>
            <a:spLocks noGrp="1"/>
          </p:cNvSpPr>
          <p:nvPr>
            <p:ph type="title" hasCustomPrompt="1"/>
          </p:nvPr>
        </p:nvSpPr>
        <p:spPr>
          <a:xfrm>
            <a:off x="2237174" y="600077"/>
            <a:ext cx="9263304" cy="527940"/>
          </a:xfrm>
          <a:noFill/>
        </p:spPr>
        <p:txBody>
          <a:bodyPr lIns="0" tIns="0" rIns="0" bIns="0" anchor="t" anchorCtr="0">
            <a:noAutofit/>
          </a:bodyPr>
          <a:lstStyle>
            <a:lvl1pPr algn="l">
              <a:defRPr sz="3000" b="0" i="0" baseline="0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Three Title Impact Regular 30 Point</a:t>
            </a:r>
          </a:p>
        </p:txBody>
      </p:sp>
      <p:sp>
        <p:nvSpPr>
          <p:cNvPr id="11" name="Black Bar 2"/>
          <p:cNvSpPr/>
          <p:nvPr/>
        </p:nvSpPr>
        <p:spPr>
          <a:xfrm>
            <a:off x="1823306" y="1693863"/>
            <a:ext cx="105127" cy="356393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Proof Point Text 1"/>
          <p:cNvSpPr>
            <a:spLocks noGrp="1"/>
          </p:cNvSpPr>
          <p:nvPr>
            <p:ph type="body" sz="quarter" idx="13" hasCustomPrompt="1"/>
          </p:nvPr>
        </p:nvSpPr>
        <p:spPr>
          <a:xfrm>
            <a:off x="2247900" y="1862668"/>
            <a:ext cx="7462660" cy="1219200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8500" cap="all">
                <a:latin typeface="Impact"/>
              </a:defRPr>
            </a:lvl1pPr>
          </a:lstStyle>
          <a:p>
            <a:pPr lvl="0"/>
            <a:r>
              <a:rPr lang="en-US"/>
              <a:t>Proof Point</a:t>
            </a:r>
          </a:p>
        </p:txBody>
      </p:sp>
      <p:sp>
        <p:nvSpPr>
          <p:cNvPr id="16" name="Proof Point Text 2"/>
          <p:cNvSpPr>
            <a:spLocks noGrp="1"/>
          </p:cNvSpPr>
          <p:nvPr>
            <p:ph type="body" sz="quarter" idx="14" hasCustomPrompt="1"/>
          </p:nvPr>
        </p:nvSpPr>
        <p:spPr>
          <a:xfrm>
            <a:off x="2251577" y="3081338"/>
            <a:ext cx="7466189" cy="725318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5200" cap="all">
                <a:latin typeface="Impact"/>
              </a:defRPr>
            </a:lvl1pPr>
          </a:lstStyle>
          <a:p>
            <a:pPr lvl="0"/>
            <a:r>
              <a:rPr lang="en-US"/>
              <a:t>Or Statistic</a:t>
            </a:r>
          </a:p>
        </p:txBody>
      </p:sp>
      <p:sp>
        <p:nvSpPr>
          <p:cNvPr id="18" name="Proof Point Text 3"/>
          <p:cNvSpPr>
            <a:spLocks noGrp="1"/>
          </p:cNvSpPr>
          <p:nvPr>
            <p:ph type="body" sz="quarter" idx="15" hasCustomPrompt="1"/>
          </p:nvPr>
        </p:nvSpPr>
        <p:spPr>
          <a:xfrm>
            <a:off x="2251576" y="3810528"/>
            <a:ext cx="7458983" cy="1117600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8500" cap="all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Goes Here</a:t>
            </a:r>
          </a:p>
        </p:txBody>
      </p:sp>
      <p:sp>
        <p:nvSpPr>
          <p:cNvPr id="20" name="Footer"/>
          <p:cNvSpPr>
            <a:spLocks noGrp="1"/>
          </p:cNvSpPr>
          <p:nvPr>
            <p:ph type="body" sz="quarter" idx="16" hasCustomPrompt="1"/>
          </p:nvPr>
        </p:nvSpPr>
        <p:spPr>
          <a:xfrm>
            <a:off x="2247901" y="6168311"/>
            <a:ext cx="5981700" cy="217657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1pPr>
          </a:lstStyle>
          <a:p>
            <a:pPr lvl="0"/>
            <a:r>
              <a:rPr lang="en-US"/>
              <a:t>College/Dept. Arial Regular 12 point</a:t>
            </a:r>
          </a:p>
        </p:txBody>
      </p:sp>
      <p:pic>
        <p:nvPicPr>
          <p:cNvPr id="12" name="Lin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900" y="6643208"/>
            <a:ext cx="9944100" cy="228600"/>
          </a:xfrm>
          <a:prstGeom prst="rect">
            <a:avLst/>
          </a:prstGeom>
        </p:spPr>
      </p:pic>
      <p:pic>
        <p:nvPicPr>
          <p:cNvPr id="13" name="Purdue University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671" y="6072934"/>
            <a:ext cx="1318054" cy="39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754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416">
          <p15:clr>
            <a:srgbClr val="FBAE40"/>
          </p15:clr>
        </p15:guide>
        <p15:guide id="4" orient="horz" pos="3984">
          <p15:clr>
            <a:srgbClr val="FBAE40"/>
          </p15:clr>
        </p15:guide>
        <p15:guide id="5" pos="1056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Four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lack Ba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2574"/>
            <a:ext cx="12192000" cy="4279900"/>
          </a:xfrm>
          <a:prstGeom prst="rect">
            <a:avLst/>
          </a:prstGeom>
        </p:spPr>
      </p:pic>
      <p:sp>
        <p:nvSpPr>
          <p:cNvPr id="9" name="Ever True Blue Bar"/>
          <p:cNvSpPr/>
          <p:nvPr/>
        </p:nvSpPr>
        <p:spPr>
          <a:xfrm>
            <a:off x="1577421" y="1478742"/>
            <a:ext cx="137079" cy="2497817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2244131" y="2728553"/>
            <a:ext cx="8468537" cy="1295191"/>
          </a:xfrm>
        </p:spPr>
        <p:txBody>
          <a:bodyPr lIns="0" tIns="0" rIns="0" bIns="0">
            <a:noAutofit/>
          </a:bodyPr>
          <a:lstStyle>
            <a:lvl1pPr algn="l">
              <a:lnSpc>
                <a:spcPts val="6000"/>
              </a:lnSpc>
              <a:defRPr sz="6000" cap="all" baseline="0">
                <a:solidFill>
                  <a:schemeClr val="bg1">
                    <a:lumMod val="75000"/>
                  </a:schemeClr>
                </a:solidFill>
                <a:latin typeface="Impact" charset="0"/>
              </a:defRPr>
            </a:lvl1pPr>
          </a:lstStyle>
          <a:p>
            <a:r>
              <a:rPr lang="en-US"/>
              <a:t>Title Slide Impact Regular 60 point</a:t>
            </a:r>
          </a:p>
        </p:txBody>
      </p:sp>
      <p:sp>
        <p:nvSpPr>
          <p:cNvPr id="6" name="Section Four Title"/>
          <p:cNvSpPr>
            <a:spLocks noGrp="1"/>
          </p:cNvSpPr>
          <p:nvPr>
            <p:ph type="body" sz="quarter" idx="13" hasCustomPrompt="1"/>
          </p:nvPr>
        </p:nvSpPr>
        <p:spPr>
          <a:xfrm>
            <a:off x="2244132" y="4419601"/>
            <a:ext cx="8407328" cy="535172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000" cap="none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Four Title Impact Regular 30 Point</a:t>
            </a:r>
          </a:p>
        </p:txBody>
      </p:sp>
      <p:sp>
        <p:nvSpPr>
          <p:cNvPr id="12" name="Footer"/>
          <p:cNvSpPr>
            <a:spLocks noGrp="1"/>
          </p:cNvSpPr>
          <p:nvPr>
            <p:ph type="body" sz="quarter" idx="14" hasCustomPrompt="1"/>
          </p:nvPr>
        </p:nvSpPr>
        <p:spPr>
          <a:xfrm>
            <a:off x="2252841" y="6123958"/>
            <a:ext cx="6100937" cy="220909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1pPr>
          </a:lstStyle>
          <a:p>
            <a:pPr lvl="0"/>
            <a:r>
              <a:rPr lang="en-US"/>
              <a:t>College/DEPT. Arial Regular 12 point</a:t>
            </a:r>
          </a:p>
        </p:txBody>
      </p:sp>
      <p:pic>
        <p:nvPicPr>
          <p:cNvPr id="10" name="Purdue University Logo" descr="Purdue University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7939" y="5999245"/>
            <a:ext cx="1424421" cy="442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7130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09">
          <p15:clr>
            <a:srgbClr val="FBAE40"/>
          </p15:clr>
        </p15:guide>
        <p15:guide id="2" pos="3840">
          <p15:clr>
            <a:srgbClr val="FBAE40"/>
          </p15:clr>
        </p15:guide>
        <p15:guide id="3" pos="1080">
          <p15:clr>
            <a:srgbClr val="FBAE40"/>
          </p15:clr>
        </p15:guide>
        <p15:guide id="4" pos="1416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396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Four-Section One-Content Slide-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lack Bar"/>
          <p:cNvSpPr/>
          <p:nvPr/>
        </p:nvSpPr>
        <p:spPr>
          <a:xfrm>
            <a:off x="0" y="-2167"/>
            <a:ext cx="12192000" cy="1133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0" name="Ever True Blue Bar"/>
          <p:cNvSpPr/>
          <p:nvPr/>
        </p:nvSpPr>
        <p:spPr>
          <a:xfrm>
            <a:off x="1620663" y="2277"/>
            <a:ext cx="93837" cy="98107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Section Four Title"/>
          <p:cNvSpPr>
            <a:spLocks noGrp="1"/>
          </p:cNvSpPr>
          <p:nvPr>
            <p:ph type="title" hasCustomPrompt="1"/>
          </p:nvPr>
        </p:nvSpPr>
        <p:spPr>
          <a:xfrm>
            <a:off x="2250582" y="602985"/>
            <a:ext cx="8132940" cy="530490"/>
          </a:xfrm>
        </p:spPr>
        <p:txBody>
          <a:bodyPr lIns="0" tIns="0" rIns="0" bIns="0" anchor="t" anchorCtr="0">
            <a:noAutofit/>
          </a:bodyPr>
          <a:lstStyle>
            <a:lvl1pPr algn="l">
              <a:defRPr sz="3000" b="0" i="0" cap="none" baseline="0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Four Title Impact Regular 30 Point</a:t>
            </a:r>
          </a:p>
        </p:txBody>
      </p:sp>
      <p:sp>
        <p:nvSpPr>
          <p:cNvPr id="3" name="Subhead"/>
          <p:cNvSpPr>
            <a:spLocks noGrp="1"/>
          </p:cNvSpPr>
          <p:nvPr>
            <p:ph type="body" idx="1" hasCustomPrompt="1"/>
          </p:nvPr>
        </p:nvSpPr>
        <p:spPr>
          <a:xfrm>
            <a:off x="2245404" y="1632495"/>
            <a:ext cx="8138118" cy="421893"/>
          </a:xfrm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sz="2400" baseline="0">
                <a:solidFill>
                  <a:schemeClr val="accent3"/>
                </a:solidFill>
                <a:latin typeface="Impac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Subhead Impact Regular 24 Point Ever True Blue</a:t>
            </a:r>
          </a:p>
        </p:txBody>
      </p:sp>
      <p:sp>
        <p:nvSpPr>
          <p:cNvPr id="7" name="Body Text"/>
          <p:cNvSpPr>
            <a:spLocks noGrp="1"/>
          </p:cNvSpPr>
          <p:nvPr>
            <p:ph type="body" sz="quarter" idx="13" hasCustomPrompt="1"/>
          </p:nvPr>
        </p:nvSpPr>
        <p:spPr>
          <a:xfrm>
            <a:off x="2251287" y="2217739"/>
            <a:ext cx="8132234" cy="3411537"/>
          </a:xfrm>
        </p:spPr>
        <p:txBody>
          <a:bodyPr lIns="0" tIns="0" rIns="0" bIns="0">
            <a:norm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 b="0" i="0" normalizeH="0" baseline="0">
                <a:latin typeface="Arial"/>
              </a:defRPr>
            </a:lvl1pPr>
          </a:lstStyle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/>
              <a:t>Bulleted copy. Arial Regular 18 point minimum. Keep it short with bite-size chunks of information.</a:t>
            </a:r>
          </a:p>
        </p:txBody>
      </p:sp>
      <p:sp>
        <p:nvSpPr>
          <p:cNvPr id="12" name="Footer"/>
          <p:cNvSpPr>
            <a:spLocks noGrp="1"/>
          </p:cNvSpPr>
          <p:nvPr>
            <p:ph type="body" sz="quarter" idx="14" hasCustomPrompt="1"/>
          </p:nvPr>
        </p:nvSpPr>
        <p:spPr>
          <a:xfrm>
            <a:off x="2251289" y="6155006"/>
            <a:ext cx="6128084" cy="222146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1pPr>
          </a:lstStyle>
          <a:p>
            <a:pPr lvl="0"/>
            <a:r>
              <a:rPr lang="en-US"/>
              <a:t>College/DEPT. Arial Regular 12 point</a:t>
            </a:r>
          </a:p>
        </p:txBody>
      </p:sp>
      <p:pic>
        <p:nvPicPr>
          <p:cNvPr id="11" name="Purdue University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187" y="5977238"/>
            <a:ext cx="99441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038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416">
          <p15:clr>
            <a:srgbClr val="FBAE40"/>
          </p15:clr>
        </p15:guide>
        <p15:guide id="4" pos="108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Four-Content Slide-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lack Bar"/>
          <p:cNvSpPr/>
          <p:nvPr/>
        </p:nvSpPr>
        <p:spPr>
          <a:xfrm>
            <a:off x="0" y="1"/>
            <a:ext cx="12192000" cy="1133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9" name="Ever True Blue Bar"/>
          <p:cNvSpPr/>
          <p:nvPr/>
        </p:nvSpPr>
        <p:spPr>
          <a:xfrm>
            <a:off x="1620663" y="0"/>
            <a:ext cx="93837" cy="98107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Section Four Title"/>
          <p:cNvSpPr>
            <a:spLocks noGrp="1"/>
          </p:cNvSpPr>
          <p:nvPr>
            <p:ph type="title" hasCustomPrompt="1"/>
          </p:nvPr>
        </p:nvSpPr>
        <p:spPr>
          <a:xfrm>
            <a:off x="2249994" y="603474"/>
            <a:ext cx="8384325" cy="537090"/>
          </a:xfrm>
        </p:spPr>
        <p:txBody>
          <a:bodyPr lIns="0" tIns="0" rIns="0" bIns="0" anchor="t" anchorCtr="0">
            <a:noAutofit/>
          </a:bodyPr>
          <a:lstStyle>
            <a:lvl1pPr algn="l">
              <a:defRPr sz="3000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Four Title Impact Regular 30 Point</a:t>
            </a:r>
          </a:p>
        </p:txBody>
      </p:sp>
      <p:sp>
        <p:nvSpPr>
          <p:cNvPr id="3" name="Subhead"/>
          <p:cNvSpPr>
            <a:spLocks noGrp="1"/>
          </p:cNvSpPr>
          <p:nvPr>
            <p:ph sz="half" idx="1" hasCustomPrompt="1"/>
          </p:nvPr>
        </p:nvSpPr>
        <p:spPr>
          <a:xfrm>
            <a:off x="2248427" y="1633361"/>
            <a:ext cx="8393775" cy="459843"/>
          </a:xfrm>
        </p:spPr>
        <p:txBody>
          <a:bodyPr lIns="0" tIns="0" rIns="0" bIns="0" anchor="t" anchorCtr="0">
            <a:noAutofit/>
          </a:bodyPr>
          <a:lstStyle>
            <a:lvl1pPr marL="0" indent="0">
              <a:buFontTx/>
              <a:buNone/>
              <a:defRPr sz="2400" baseline="0">
                <a:solidFill>
                  <a:schemeClr val="accent3"/>
                </a:solidFill>
                <a:latin typeface="Impact"/>
                <a:cs typeface="Impact"/>
              </a:defRPr>
            </a:lvl1pPr>
            <a:lvl2pPr marL="457200" indent="0">
              <a:buFontTx/>
              <a:buNone/>
              <a:defRPr sz="24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Subhead Impact Regular 24 Point Ever True Blue</a:t>
            </a:r>
          </a:p>
        </p:txBody>
      </p:sp>
      <p:sp>
        <p:nvSpPr>
          <p:cNvPr id="4" name="Body Text"/>
          <p:cNvSpPr>
            <a:spLocks noGrp="1"/>
          </p:cNvSpPr>
          <p:nvPr>
            <p:ph sz="half" idx="2" hasCustomPrompt="1"/>
          </p:nvPr>
        </p:nvSpPr>
        <p:spPr>
          <a:xfrm>
            <a:off x="2243949" y="2229020"/>
            <a:ext cx="8382487" cy="2793277"/>
          </a:xfrm>
        </p:spPr>
        <p:txBody>
          <a:bodyPr lIns="0" tIns="0" rIns="0" bIns="0" numCol="2" spcCol="274320" anchor="t" anchorCtr="0">
            <a:no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 baseline="0">
                <a:latin typeface="Arial"/>
                <a:cs typeface="Arial"/>
              </a:defRPr>
            </a:lvl1pPr>
            <a:lvl2pPr marL="742950" indent="-285750">
              <a:buFont typeface="Wingdings" charset="2"/>
              <a:buChar char="§"/>
              <a:defRPr sz="1800">
                <a:latin typeface="Arial"/>
                <a:cs typeface="Arial"/>
              </a:defRPr>
            </a:lvl2pPr>
            <a:lvl3pPr marL="1143000" indent="-228600">
              <a:buFont typeface="Wingdings" charset="2"/>
              <a:buChar char="§"/>
              <a:defRPr sz="1800">
                <a:latin typeface="Arial"/>
                <a:cs typeface="Arial"/>
              </a:defRPr>
            </a:lvl3pPr>
            <a:lvl4pPr marL="1600200" indent="-228600">
              <a:buFont typeface="Wingdings" charset="2"/>
              <a:buChar char="§"/>
              <a:defRPr sz="1800">
                <a:latin typeface="Arial"/>
                <a:cs typeface="Arial"/>
              </a:defRPr>
            </a:lvl4pPr>
            <a:lvl5pPr marL="2057400" indent="-228600">
              <a:buFont typeface="Wingdings" charset="2"/>
              <a:buChar char="§"/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endParaRPr lang="en-US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endParaRPr lang="en-US"/>
          </a:p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endParaRPr lang="en-US"/>
          </a:p>
          <a:p>
            <a:pPr lvl="0"/>
            <a:endParaRPr lang="en-US"/>
          </a:p>
        </p:txBody>
      </p:sp>
      <p:sp>
        <p:nvSpPr>
          <p:cNvPr id="6" name="Footer"/>
          <p:cNvSpPr>
            <a:spLocks noGrp="1"/>
          </p:cNvSpPr>
          <p:nvPr>
            <p:ph type="body" sz="quarter" idx="12" hasCustomPrompt="1"/>
          </p:nvPr>
        </p:nvSpPr>
        <p:spPr>
          <a:xfrm>
            <a:off x="2249011" y="6152835"/>
            <a:ext cx="6311665" cy="216434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1pPr>
            <a:lvl2pPr marL="45720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2pPr>
            <a:lvl3pPr marL="91440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3pPr>
            <a:lvl4pPr marL="137160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4pPr>
            <a:lvl5pPr marL="182880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5pPr>
          </a:lstStyle>
          <a:p>
            <a:pPr lvl="0"/>
            <a:r>
              <a:rPr lang="en-US"/>
              <a:t>College/Dept. Arial Regular 12 point</a:t>
            </a:r>
          </a:p>
        </p:txBody>
      </p:sp>
      <p:pic>
        <p:nvPicPr>
          <p:cNvPr id="10" name="Purdue University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187" y="5977238"/>
            <a:ext cx="99441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253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416">
          <p15:clr>
            <a:srgbClr val="FBAE40"/>
          </p15:clr>
        </p15:guide>
        <p15:guide id="4" pos="10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Four-Graphic Slide-Sma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lack Bar"/>
          <p:cNvSpPr/>
          <p:nvPr/>
        </p:nvSpPr>
        <p:spPr>
          <a:xfrm>
            <a:off x="0" y="1"/>
            <a:ext cx="12192000" cy="1133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2" name="Ever True Blue Bar"/>
          <p:cNvSpPr/>
          <p:nvPr/>
        </p:nvSpPr>
        <p:spPr>
          <a:xfrm>
            <a:off x="1620663" y="0"/>
            <a:ext cx="93837" cy="98107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Section Four Title"/>
          <p:cNvSpPr>
            <a:spLocks noGrp="1"/>
          </p:cNvSpPr>
          <p:nvPr>
            <p:ph type="title" hasCustomPrompt="1"/>
          </p:nvPr>
        </p:nvSpPr>
        <p:spPr>
          <a:xfrm>
            <a:off x="2250661" y="602584"/>
            <a:ext cx="8501919" cy="520168"/>
          </a:xfrm>
        </p:spPr>
        <p:txBody>
          <a:bodyPr lIns="0" tIns="0" rIns="0" bIns="0" anchor="t" anchorCtr="0">
            <a:noAutofit/>
          </a:bodyPr>
          <a:lstStyle>
            <a:lvl1pPr algn="l">
              <a:defRPr sz="3000" baseline="0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Four Title Impact Regular 30 Point</a:t>
            </a:r>
          </a:p>
        </p:txBody>
      </p:sp>
      <p:sp>
        <p:nvSpPr>
          <p:cNvPr id="9" name="Picture" descr="Description of Picture"/>
          <p:cNvSpPr>
            <a:spLocks noGrp="1"/>
          </p:cNvSpPr>
          <p:nvPr>
            <p:ph type="pic" sz="quarter" idx="10" hasCustomPrompt="1"/>
          </p:nvPr>
        </p:nvSpPr>
        <p:spPr>
          <a:xfrm>
            <a:off x="2247900" y="1701191"/>
            <a:ext cx="3340100" cy="2938462"/>
          </a:xfrm>
        </p:spPr>
        <p:txBody>
          <a:bodyPr anchor="ctr" anchorCtr="1"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Place Picture Here</a:t>
            </a:r>
          </a:p>
        </p:txBody>
      </p:sp>
      <p:sp>
        <p:nvSpPr>
          <p:cNvPr id="3" name="Subhead"/>
          <p:cNvSpPr>
            <a:spLocks noGrp="1"/>
          </p:cNvSpPr>
          <p:nvPr>
            <p:ph type="body" idx="1" hasCustomPrompt="1"/>
          </p:nvPr>
        </p:nvSpPr>
        <p:spPr>
          <a:xfrm>
            <a:off x="6084712" y="1636776"/>
            <a:ext cx="4805792" cy="429151"/>
          </a:xfrm>
        </p:spPr>
        <p:txBody>
          <a:bodyPr lIns="0" tIns="0" rIns="0" bIns="0"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chemeClr val="accent3"/>
                </a:solidFill>
                <a:latin typeface="Impac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Impact Regular 24 Point Ever True Blue</a:t>
            </a:r>
          </a:p>
        </p:txBody>
      </p:sp>
      <p:sp>
        <p:nvSpPr>
          <p:cNvPr id="4" name="Body Text"/>
          <p:cNvSpPr>
            <a:spLocks noGrp="1"/>
          </p:cNvSpPr>
          <p:nvPr>
            <p:ph sz="half" idx="2" hasCustomPrompt="1"/>
          </p:nvPr>
        </p:nvSpPr>
        <p:spPr>
          <a:xfrm>
            <a:off x="6084712" y="2259013"/>
            <a:ext cx="4661605" cy="3311525"/>
          </a:xfrm>
        </p:spPr>
        <p:txBody>
          <a:bodyPr lIns="0" tIns="0" rIns="0" bIns="0">
            <a:no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 baseline="0">
                <a:latin typeface="Arial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/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/>
              <a:t>Bulleted copy. Arial Regular 18 point minimum. Keep it short with bite-size chunks of information.</a:t>
            </a:r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/>
          </a:p>
          <a:p>
            <a:pPr lvl="0"/>
            <a:endParaRPr lang="en-US"/>
          </a:p>
        </p:txBody>
      </p:sp>
      <p:sp>
        <p:nvSpPr>
          <p:cNvPr id="5" name="Footer"/>
          <p:cNvSpPr>
            <a:spLocks noGrp="1"/>
          </p:cNvSpPr>
          <p:nvPr>
            <p:ph type="body" sz="quarter" idx="3" hasCustomPrompt="1"/>
          </p:nvPr>
        </p:nvSpPr>
        <p:spPr>
          <a:xfrm>
            <a:off x="2246672" y="6155287"/>
            <a:ext cx="6369184" cy="229747"/>
          </a:xfrm>
        </p:spPr>
        <p:txBody>
          <a:bodyPr lIns="0" tIns="0" rIns="0" bIns="0"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200" b="0" cap="all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College/Dept. Arial Regular 12 point</a:t>
            </a:r>
          </a:p>
        </p:txBody>
      </p:sp>
      <p:pic>
        <p:nvPicPr>
          <p:cNvPr id="10" name="Purdue University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187" y="5977238"/>
            <a:ext cx="99441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2493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416">
          <p15:clr>
            <a:srgbClr val="FBAE40"/>
          </p15:clr>
        </p15:guide>
        <p15:guide id="4" pos="1080">
          <p15:clr>
            <a:srgbClr val="FBAE40"/>
          </p15:clr>
        </p15:guide>
        <p15:guide id="5" orient="horz" pos="1056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Four-Graphic Slide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lack Bar"/>
          <p:cNvSpPr/>
          <p:nvPr/>
        </p:nvSpPr>
        <p:spPr>
          <a:xfrm>
            <a:off x="0" y="1"/>
            <a:ext cx="12192000" cy="1133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8" name="Ever True Blue Bar"/>
          <p:cNvSpPr/>
          <p:nvPr/>
        </p:nvSpPr>
        <p:spPr>
          <a:xfrm>
            <a:off x="1620879" y="0"/>
            <a:ext cx="93837" cy="98107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Section Four Title"/>
          <p:cNvSpPr>
            <a:spLocks noGrp="1"/>
          </p:cNvSpPr>
          <p:nvPr>
            <p:ph type="title" hasCustomPrompt="1"/>
          </p:nvPr>
        </p:nvSpPr>
        <p:spPr>
          <a:xfrm>
            <a:off x="2248647" y="602354"/>
            <a:ext cx="8503933" cy="531947"/>
          </a:xfrm>
        </p:spPr>
        <p:txBody>
          <a:bodyPr lIns="0" tIns="0" rIns="0" bIns="0" anchor="t" anchorCtr="0">
            <a:noAutofit/>
          </a:bodyPr>
          <a:lstStyle>
            <a:lvl1pPr algn="l">
              <a:defRPr sz="3000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Four Title Impact Regular 30 Point</a:t>
            </a:r>
          </a:p>
        </p:txBody>
      </p:sp>
      <p:sp>
        <p:nvSpPr>
          <p:cNvPr id="5" name="Chart" descr="Description of Chart"/>
          <p:cNvSpPr>
            <a:spLocks noGrp="1"/>
          </p:cNvSpPr>
          <p:nvPr>
            <p:ph type="chart" sz="quarter" idx="11" hasCustomPrompt="1"/>
          </p:nvPr>
        </p:nvSpPr>
        <p:spPr>
          <a:xfrm>
            <a:off x="2247899" y="1706131"/>
            <a:ext cx="3385257" cy="3206218"/>
          </a:xfrm>
        </p:spPr>
        <p:txBody>
          <a:bodyPr lIns="0" tIns="0" rIns="0" bIns="0" anchor="ctr" anchorCtr="1"/>
          <a:lstStyle>
            <a:lvl1pPr marL="0" indent="0" algn="ctr">
              <a:buFontTx/>
              <a:buNone/>
              <a:defRPr baseline="0">
                <a:latin typeface="Arial" charset="0"/>
              </a:defRPr>
            </a:lvl1pPr>
          </a:lstStyle>
          <a:p>
            <a:r>
              <a:rPr lang="en-US" dirty="0"/>
              <a:t>Place Chart Here</a:t>
            </a:r>
          </a:p>
        </p:txBody>
      </p:sp>
      <p:sp>
        <p:nvSpPr>
          <p:cNvPr id="10" name="Subhead"/>
          <p:cNvSpPr>
            <a:spLocks noGrp="1"/>
          </p:cNvSpPr>
          <p:nvPr>
            <p:ph type="body" idx="1" hasCustomPrompt="1"/>
          </p:nvPr>
        </p:nvSpPr>
        <p:spPr>
          <a:xfrm>
            <a:off x="6084712" y="1636776"/>
            <a:ext cx="4796648" cy="488586"/>
          </a:xfrm>
        </p:spPr>
        <p:txBody>
          <a:bodyPr lIns="0" tIns="0" rIns="0" bIns="0"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chemeClr val="accent3"/>
                </a:solidFill>
                <a:latin typeface="Impac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Impact Regular 24 Point Ever True Blue</a:t>
            </a:r>
          </a:p>
        </p:txBody>
      </p:sp>
      <p:sp>
        <p:nvSpPr>
          <p:cNvPr id="14" name="Body Text"/>
          <p:cNvSpPr>
            <a:spLocks noGrp="1"/>
          </p:cNvSpPr>
          <p:nvPr>
            <p:ph sz="half" idx="2" hasCustomPrompt="1"/>
          </p:nvPr>
        </p:nvSpPr>
        <p:spPr>
          <a:xfrm>
            <a:off x="6084712" y="2259013"/>
            <a:ext cx="4661605" cy="3311525"/>
          </a:xfrm>
        </p:spPr>
        <p:txBody>
          <a:bodyPr lIns="0" tIns="0" rIns="0" bIns="0">
            <a:no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 baseline="0">
                <a:latin typeface="Arial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/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/>
              <a:t>Bulleted copy. Arial Regular 18 point minimum. Keep it short with bite-size chunks of information.</a:t>
            </a:r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/>
          </a:p>
          <a:p>
            <a:pPr lvl="0"/>
            <a:endParaRPr lang="en-US"/>
          </a:p>
        </p:txBody>
      </p:sp>
      <p:sp>
        <p:nvSpPr>
          <p:cNvPr id="4" name="Footer"/>
          <p:cNvSpPr>
            <a:spLocks noGrp="1"/>
          </p:cNvSpPr>
          <p:nvPr>
            <p:ph type="body" sz="quarter" idx="10" hasCustomPrompt="1"/>
          </p:nvPr>
        </p:nvSpPr>
        <p:spPr>
          <a:xfrm>
            <a:off x="2244981" y="6157282"/>
            <a:ext cx="6331460" cy="261562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200" cap="all" baseline="0">
                <a:latin typeface="Arial"/>
              </a:defRPr>
            </a:lvl1pPr>
            <a:lvl2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2pPr>
            <a:lvl3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3pPr>
            <a:lvl4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4pPr>
            <a:lvl5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5pPr>
          </a:lstStyle>
          <a:p>
            <a:pPr lvl="0"/>
            <a:r>
              <a:rPr lang="en-US"/>
              <a:t>College/Dept. Arial Regular 12 point</a:t>
            </a:r>
          </a:p>
        </p:txBody>
      </p:sp>
      <p:pic>
        <p:nvPicPr>
          <p:cNvPr id="11" name="Purdue University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187" y="5977238"/>
            <a:ext cx="99441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232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416">
          <p15:clr>
            <a:srgbClr val="FBAE40"/>
          </p15:clr>
        </p15:guide>
        <p15:guide id="4" pos="1080">
          <p15:clr>
            <a:srgbClr val="FBAE40"/>
          </p15:clr>
        </p15:guide>
        <p15:guide id="5" orient="horz" pos="624">
          <p15:clr>
            <a:srgbClr val="FBAE40"/>
          </p15:clr>
        </p15:guide>
        <p15:guide id="6" orient="horz" pos="1056">
          <p15:clr>
            <a:srgbClr val="FBAE40"/>
          </p15:clr>
        </p15:guide>
        <p15:guide id="7" orient="horz" pos="3984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Four-Graphic Slide-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ver True Blue Bar 1"/>
          <p:cNvSpPr/>
          <p:nvPr/>
        </p:nvSpPr>
        <p:spPr>
          <a:xfrm>
            <a:off x="0" y="1"/>
            <a:ext cx="12192000" cy="56832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7" name="Ever True Blue Bar 2"/>
          <p:cNvSpPr/>
          <p:nvPr/>
        </p:nvSpPr>
        <p:spPr>
          <a:xfrm>
            <a:off x="0" y="5254626"/>
            <a:ext cx="12192000" cy="160337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8" name="Black Bar"/>
          <p:cNvSpPr/>
          <p:nvPr/>
        </p:nvSpPr>
        <p:spPr>
          <a:xfrm>
            <a:off x="1676400" y="5503333"/>
            <a:ext cx="98071" cy="11303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Picture" descr="Description of Picture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571501"/>
            <a:ext cx="12192000" cy="4676775"/>
          </a:xfrm>
        </p:spPr>
        <p:txBody>
          <a:bodyPr anchor="ctr" anchorCtr="1"/>
          <a:lstStyle>
            <a:lvl1pPr marL="0" indent="0" algn="ctr">
              <a:buFontTx/>
              <a:buNone/>
              <a:defRPr baseline="0">
                <a:latin typeface="Arial"/>
              </a:defRPr>
            </a:lvl1pPr>
          </a:lstStyle>
          <a:p>
            <a:r>
              <a:rPr lang="en-US" dirty="0"/>
              <a:t>Place Picture Here</a:t>
            </a:r>
          </a:p>
        </p:txBody>
      </p:sp>
      <p:sp>
        <p:nvSpPr>
          <p:cNvPr id="9" name="Picture Caption"/>
          <p:cNvSpPr>
            <a:spLocks noGrp="1"/>
          </p:cNvSpPr>
          <p:nvPr>
            <p:ph type="title" hasCustomPrompt="1"/>
          </p:nvPr>
        </p:nvSpPr>
        <p:spPr>
          <a:xfrm>
            <a:off x="2247900" y="5652618"/>
            <a:ext cx="7991732" cy="906622"/>
          </a:xfrm>
        </p:spPr>
        <p:txBody>
          <a:bodyPr lIns="0" tIns="0" rIns="0"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0">
                <a:solidFill>
                  <a:schemeClr val="bg1">
                    <a:lumMod val="95000"/>
                  </a:schemeClr>
                </a:solidFill>
                <a:latin typeface=""/>
              </a:rPr>
              <a:t>Picture caption. Arial</a:t>
            </a:r>
            <a:r>
              <a:rPr lang="en-US" b="1" i="0" baseline="0">
                <a:solidFill>
                  <a:schemeClr val="bg1">
                    <a:lumMod val="95000"/>
                  </a:schemeClr>
                </a:solidFill>
                <a:latin typeface=""/>
              </a:rPr>
              <a:t> Bold 18 pt. minimum. Short description of picture, up to 3 lines of copy. Short description of picture, up to 3 lines of copy. Short description of picture, up to 3 lines of copy.</a:t>
            </a:r>
            <a:endParaRPr lang="en-US" b="1" i="0">
              <a:solidFill>
                <a:schemeClr val="bg1">
                  <a:lumMod val="95000"/>
                </a:schemeClr>
              </a:solidFill>
              <a:latin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3634447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056">
          <p15:clr>
            <a:srgbClr val="FBAE40"/>
          </p15:clr>
        </p15:guide>
        <p15:guide id="4" pos="141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lack Bar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259874"/>
            <a:ext cx="12192000" cy="4279900"/>
          </a:xfrm>
          <a:prstGeom prst="rect">
            <a:avLst/>
          </a:prstGeom>
        </p:spPr>
      </p:pic>
      <p:sp>
        <p:nvSpPr>
          <p:cNvPr id="9" name="Campus Gold Bar"/>
          <p:cNvSpPr/>
          <p:nvPr/>
        </p:nvSpPr>
        <p:spPr>
          <a:xfrm>
            <a:off x="1577421" y="1478742"/>
            <a:ext cx="137079" cy="2497817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2244131" y="2728553"/>
            <a:ext cx="8207461" cy="1295191"/>
          </a:xfrm>
        </p:spPr>
        <p:txBody>
          <a:bodyPr lIns="0" tIns="0" rIns="0" bIns="0">
            <a:noAutofit/>
          </a:bodyPr>
          <a:lstStyle>
            <a:lvl1pPr algn="l">
              <a:lnSpc>
                <a:spcPts val="6000"/>
              </a:lnSpc>
              <a:defRPr sz="6000" cap="all" baseline="0">
                <a:solidFill>
                  <a:schemeClr val="bg1"/>
                </a:solidFill>
                <a:latin typeface="Impact" charset="0"/>
              </a:defRPr>
            </a:lvl1pPr>
          </a:lstStyle>
          <a:p>
            <a:r>
              <a:rPr lang="en-US" dirty="0"/>
              <a:t>Title Slide Impact Regular 60 point</a:t>
            </a:r>
          </a:p>
        </p:txBody>
      </p:sp>
      <p:pic>
        <p:nvPicPr>
          <p:cNvPr id="8" name="Purdue University Logo" descr="Purdue University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1592" y="6125391"/>
            <a:ext cx="1484147" cy="460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869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09">
          <p15:clr>
            <a:srgbClr val="FBAE40"/>
          </p15:clr>
        </p15:guide>
        <p15:guide id="2" pos="3840">
          <p15:clr>
            <a:srgbClr val="FBAE40"/>
          </p15:clr>
        </p15:guide>
        <p15:guide id="3" pos="1080">
          <p15:clr>
            <a:srgbClr val="FBAE40"/>
          </p15:clr>
        </p15:guide>
        <p15:guide id="4" pos="1416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3960">
          <p15:clr>
            <a:srgbClr val="FBAE40"/>
          </p15:clr>
        </p15:guide>
        <p15:guide id="7" orient="horz" pos="792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Four-Proof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ver True Blue Background"/>
          <p:cNvSpPr/>
          <p:nvPr/>
        </p:nvSpPr>
        <p:spPr>
          <a:xfrm>
            <a:off x="0" y="1133077"/>
            <a:ext cx="12192000" cy="5726112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8" name="Black Bar 1"/>
          <p:cNvSpPr/>
          <p:nvPr/>
        </p:nvSpPr>
        <p:spPr>
          <a:xfrm>
            <a:off x="0" y="1"/>
            <a:ext cx="12192000" cy="1133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Section Four Title"/>
          <p:cNvSpPr>
            <a:spLocks noGrp="1"/>
          </p:cNvSpPr>
          <p:nvPr>
            <p:ph type="title" hasCustomPrompt="1"/>
          </p:nvPr>
        </p:nvSpPr>
        <p:spPr>
          <a:xfrm>
            <a:off x="2237174" y="600077"/>
            <a:ext cx="9263304" cy="527940"/>
          </a:xfrm>
          <a:noFill/>
        </p:spPr>
        <p:txBody>
          <a:bodyPr lIns="0" tIns="0" rIns="0" bIns="0" anchor="t" anchorCtr="0">
            <a:noAutofit/>
          </a:bodyPr>
          <a:lstStyle>
            <a:lvl1pPr algn="l">
              <a:defRPr sz="3000" b="0" i="0" baseline="0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Four Title Impact Regular 30 Point</a:t>
            </a:r>
          </a:p>
        </p:txBody>
      </p:sp>
      <p:sp>
        <p:nvSpPr>
          <p:cNvPr id="11" name="Black Bar 2"/>
          <p:cNvSpPr/>
          <p:nvPr/>
        </p:nvSpPr>
        <p:spPr>
          <a:xfrm>
            <a:off x="1823306" y="1693863"/>
            <a:ext cx="105127" cy="356393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Proof Point Text 1"/>
          <p:cNvSpPr>
            <a:spLocks noGrp="1"/>
          </p:cNvSpPr>
          <p:nvPr>
            <p:ph type="body" sz="quarter" idx="13" hasCustomPrompt="1"/>
          </p:nvPr>
        </p:nvSpPr>
        <p:spPr>
          <a:xfrm>
            <a:off x="2247900" y="1862668"/>
            <a:ext cx="7462660" cy="1219200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8500" cap="all">
                <a:latin typeface="Impact"/>
              </a:defRPr>
            </a:lvl1pPr>
          </a:lstStyle>
          <a:p>
            <a:pPr lvl="0"/>
            <a:r>
              <a:rPr lang="en-US"/>
              <a:t>Proof Point</a:t>
            </a:r>
          </a:p>
        </p:txBody>
      </p:sp>
      <p:sp>
        <p:nvSpPr>
          <p:cNvPr id="16" name="Proof Point Text 2"/>
          <p:cNvSpPr>
            <a:spLocks noGrp="1"/>
          </p:cNvSpPr>
          <p:nvPr>
            <p:ph type="body" sz="quarter" idx="14" hasCustomPrompt="1"/>
          </p:nvPr>
        </p:nvSpPr>
        <p:spPr>
          <a:xfrm>
            <a:off x="2251577" y="3081338"/>
            <a:ext cx="7466189" cy="725318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5200" cap="all">
                <a:latin typeface="Impact"/>
              </a:defRPr>
            </a:lvl1pPr>
          </a:lstStyle>
          <a:p>
            <a:pPr lvl="0"/>
            <a:r>
              <a:rPr lang="en-US"/>
              <a:t>Or Statistic</a:t>
            </a:r>
          </a:p>
        </p:txBody>
      </p:sp>
      <p:sp>
        <p:nvSpPr>
          <p:cNvPr id="18" name="Proof Point Text 3"/>
          <p:cNvSpPr>
            <a:spLocks noGrp="1"/>
          </p:cNvSpPr>
          <p:nvPr>
            <p:ph type="body" sz="quarter" idx="15" hasCustomPrompt="1"/>
          </p:nvPr>
        </p:nvSpPr>
        <p:spPr>
          <a:xfrm>
            <a:off x="2251576" y="3810528"/>
            <a:ext cx="7458983" cy="1117600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8500" cap="all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Goes Here</a:t>
            </a:r>
          </a:p>
        </p:txBody>
      </p:sp>
      <p:sp>
        <p:nvSpPr>
          <p:cNvPr id="20" name="Footer"/>
          <p:cNvSpPr>
            <a:spLocks noGrp="1"/>
          </p:cNvSpPr>
          <p:nvPr>
            <p:ph type="body" sz="quarter" idx="16" hasCustomPrompt="1"/>
          </p:nvPr>
        </p:nvSpPr>
        <p:spPr>
          <a:xfrm>
            <a:off x="2247901" y="6168311"/>
            <a:ext cx="5981700" cy="217657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1pPr>
          </a:lstStyle>
          <a:p>
            <a:pPr lvl="0"/>
            <a:r>
              <a:rPr lang="en-US"/>
              <a:t>College/Dept. Arial Regular 12 point</a:t>
            </a:r>
          </a:p>
        </p:txBody>
      </p:sp>
      <p:pic>
        <p:nvPicPr>
          <p:cNvPr id="15" name="Lin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900" y="6643208"/>
            <a:ext cx="9944100" cy="228600"/>
          </a:xfrm>
          <a:prstGeom prst="rect">
            <a:avLst/>
          </a:prstGeom>
        </p:spPr>
      </p:pic>
      <p:pic>
        <p:nvPicPr>
          <p:cNvPr id="17" name="Purdue University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671" y="6072934"/>
            <a:ext cx="1318054" cy="39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9842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416">
          <p15:clr>
            <a:srgbClr val="FBAE40"/>
          </p15:clr>
        </p15:guide>
        <p15:guide id="4" orient="horz" pos="3984">
          <p15:clr>
            <a:srgbClr val="FBAE40"/>
          </p15:clr>
        </p15:guide>
        <p15:guide id="5" pos="1056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clu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lack Ba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0698"/>
            <a:ext cx="12192000" cy="4279900"/>
          </a:xfrm>
          <a:prstGeom prst="rect">
            <a:avLst/>
          </a:prstGeom>
        </p:spPr>
      </p:pic>
      <p:sp>
        <p:nvSpPr>
          <p:cNvPr id="9" name="Campus Gold Bar"/>
          <p:cNvSpPr/>
          <p:nvPr/>
        </p:nvSpPr>
        <p:spPr>
          <a:xfrm>
            <a:off x="1584057" y="1478617"/>
            <a:ext cx="124180" cy="2757714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Concluding Head"/>
          <p:cNvSpPr>
            <a:spLocks noGrp="1"/>
          </p:cNvSpPr>
          <p:nvPr>
            <p:ph type="title" hasCustomPrompt="1"/>
          </p:nvPr>
        </p:nvSpPr>
        <p:spPr>
          <a:xfrm>
            <a:off x="2321986" y="2071159"/>
            <a:ext cx="6799437" cy="829733"/>
          </a:xfrm>
        </p:spPr>
        <p:txBody>
          <a:bodyPr lIns="0" tIns="0" rIns="0" bIns="0" anchor="t" anchorCtr="0">
            <a:noAutofit/>
          </a:bodyPr>
          <a:lstStyle>
            <a:lvl1pPr algn="l">
              <a:defRPr sz="6000" b="0" i="0" cap="all">
                <a:solidFill>
                  <a:schemeClr val="bg1"/>
                </a:solidFill>
                <a:latin typeface="Impact"/>
              </a:defRPr>
            </a:lvl1pPr>
          </a:lstStyle>
          <a:p>
            <a:r>
              <a:rPr lang="en-US"/>
              <a:t>Thank You</a:t>
            </a:r>
          </a:p>
        </p:txBody>
      </p:sp>
      <p:sp>
        <p:nvSpPr>
          <p:cNvPr id="4" name="Concluding Text"/>
          <p:cNvSpPr>
            <a:spLocks noGrp="1"/>
          </p:cNvSpPr>
          <p:nvPr>
            <p:ph type="body" sz="half" idx="2" hasCustomPrompt="1"/>
          </p:nvPr>
        </p:nvSpPr>
        <p:spPr>
          <a:xfrm>
            <a:off x="2321981" y="3219451"/>
            <a:ext cx="6799440" cy="1016880"/>
          </a:xfrm>
        </p:spPr>
        <p:txBody>
          <a:bodyPr lIns="0" tIns="0" rIns="0" bIns="0"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aseline="0">
                <a:solidFill>
                  <a:schemeClr val="bg1"/>
                </a:solidFill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A conclusion, thank-you message or contact information could go here. Arial Regular 18 point minimum.</a:t>
            </a:r>
          </a:p>
        </p:txBody>
      </p:sp>
      <p:pic>
        <p:nvPicPr>
          <p:cNvPr id="12" name="Purdue University Logo" descr="Purdue University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7939" y="5999245"/>
            <a:ext cx="1424421" cy="442115"/>
          </a:xfrm>
          <a:prstGeom prst="rect">
            <a:avLst/>
          </a:prstGeom>
        </p:spPr>
      </p:pic>
      <p:pic>
        <p:nvPicPr>
          <p:cNvPr id="11" name="We Are Purdue. What We Make Moves The World Forward.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4100" y="6290852"/>
            <a:ext cx="4759515" cy="205262"/>
          </a:xfrm>
          <a:prstGeom prst="rect">
            <a:avLst/>
          </a:prstGeom>
        </p:spPr>
      </p:pic>
      <p:pic>
        <p:nvPicPr>
          <p:cNvPr id="3" name="An Equal Access/Equal Opportunity University" descr="An Equal Access/Equal Opportunity University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82" y="6589379"/>
            <a:ext cx="647700" cy="18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8533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984">
          <p15:clr>
            <a:srgbClr val="FBAE40"/>
          </p15:clr>
        </p15:guide>
        <p15:guide id="4" orient="horz" pos="4056">
          <p15:clr>
            <a:srgbClr val="FBAE40"/>
          </p15:clr>
        </p15:guide>
        <p15:guide id="5" pos="146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On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lack Ba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9874"/>
            <a:ext cx="12192000" cy="4279900"/>
          </a:xfrm>
          <a:prstGeom prst="rect">
            <a:avLst/>
          </a:prstGeom>
        </p:spPr>
      </p:pic>
      <p:sp>
        <p:nvSpPr>
          <p:cNvPr id="9" name="Campus Gold Bar"/>
          <p:cNvSpPr/>
          <p:nvPr/>
        </p:nvSpPr>
        <p:spPr>
          <a:xfrm>
            <a:off x="1577421" y="1478742"/>
            <a:ext cx="137079" cy="2497817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2244131" y="2728553"/>
            <a:ext cx="8468537" cy="1295191"/>
          </a:xfrm>
        </p:spPr>
        <p:txBody>
          <a:bodyPr lIns="0" tIns="0" rIns="0" bIns="0">
            <a:noAutofit/>
          </a:bodyPr>
          <a:lstStyle>
            <a:lvl1pPr algn="l">
              <a:lnSpc>
                <a:spcPts val="6000"/>
              </a:lnSpc>
              <a:defRPr sz="6000" cap="all" baseline="0">
                <a:solidFill>
                  <a:schemeClr val="bg1">
                    <a:lumMod val="75000"/>
                  </a:schemeClr>
                </a:solidFill>
                <a:latin typeface="Impact" charset="0"/>
              </a:defRPr>
            </a:lvl1pPr>
          </a:lstStyle>
          <a:p>
            <a:r>
              <a:rPr lang="en-US"/>
              <a:t>Title Slide Impact Regular 60 point</a:t>
            </a:r>
          </a:p>
        </p:txBody>
      </p:sp>
      <p:sp>
        <p:nvSpPr>
          <p:cNvPr id="6" name="Section One Title"/>
          <p:cNvSpPr>
            <a:spLocks noGrp="1"/>
          </p:cNvSpPr>
          <p:nvPr>
            <p:ph type="body" sz="quarter" idx="13" hasCustomPrompt="1"/>
          </p:nvPr>
        </p:nvSpPr>
        <p:spPr>
          <a:xfrm>
            <a:off x="2244132" y="4419601"/>
            <a:ext cx="8407328" cy="535172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000" cap="none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One Title Impact Regular 30 Point</a:t>
            </a:r>
          </a:p>
        </p:txBody>
      </p:sp>
      <p:sp>
        <p:nvSpPr>
          <p:cNvPr id="12" name="Footer"/>
          <p:cNvSpPr>
            <a:spLocks noGrp="1"/>
          </p:cNvSpPr>
          <p:nvPr>
            <p:ph type="body" sz="quarter" idx="14" hasCustomPrompt="1"/>
          </p:nvPr>
        </p:nvSpPr>
        <p:spPr>
          <a:xfrm>
            <a:off x="2252841" y="6124701"/>
            <a:ext cx="6100937" cy="230053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1pPr>
          </a:lstStyle>
          <a:p>
            <a:pPr lvl="0"/>
            <a:r>
              <a:rPr lang="en-US"/>
              <a:t>College/DEPT. Arial Regular 12 point</a:t>
            </a:r>
          </a:p>
        </p:txBody>
      </p:sp>
    </p:spTree>
    <p:extLst>
      <p:ext uri="{BB962C8B-B14F-4D97-AF65-F5344CB8AC3E}">
        <p14:creationId xmlns:p14="http://schemas.microsoft.com/office/powerpoint/2010/main" val="22747840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09">
          <p15:clr>
            <a:srgbClr val="FBAE40"/>
          </p15:clr>
        </p15:guide>
        <p15:guide id="2" pos="3840">
          <p15:clr>
            <a:srgbClr val="FBAE40"/>
          </p15:clr>
        </p15:guide>
        <p15:guide id="3" pos="1080">
          <p15:clr>
            <a:srgbClr val="FBAE40"/>
          </p15:clr>
        </p15:guide>
        <p15:guide id="4" pos="1416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3960">
          <p15:clr>
            <a:srgbClr val="FBAE40"/>
          </p15:clr>
        </p15:guide>
        <p15:guide id="7" pos="650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One-Content Slide-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lack Bar"/>
          <p:cNvSpPr/>
          <p:nvPr/>
        </p:nvSpPr>
        <p:spPr>
          <a:xfrm>
            <a:off x="0" y="-9662"/>
            <a:ext cx="12192000" cy="1133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0" name="Campus Gold Bar"/>
          <p:cNvSpPr/>
          <p:nvPr/>
        </p:nvSpPr>
        <p:spPr>
          <a:xfrm>
            <a:off x="1620663" y="2277"/>
            <a:ext cx="93837" cy="9810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Section One Title"/>
          <p:cNvSpPr>
            <a:spLocks noGrp="1"/>
          </p:cNvSpPr>
          <p:nvPr>
            <p:ph type="title" hasCustomPrompt="1"/>
          </p:nvPr>
        </p:nvSpPr>
        <p:spPr>
          <a:xfrm>
            <a:off x="2250582" y="602985"/>
            <a:ext cx="8132940" cy="530490"/>
          </a:xfrm>
        </p:spPr>
        <p:txBody>
          <a:bodyPr lIns="0" tIns="0" rIns="0" bIns="0" anchor="t" anchorCtr="0">
            <a:noAutofit/>
          </a:bodyPr>
          <a:lstStyle>
            <a:lvl1pPr algn="l">
              <a:defRPr sz="3000" b="0" i="0" cap="none" baseline="0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One Title Impact Regular 30 Point</a:t>
            </a:r>
          </a:p>
        </p:txBody>
      </p:sp>
      <p:sp>
        <p:nvSpPr>
          <p:cNvPr id="3" name="Subhead"/>
          <p:cNvSpPr>
            <a:spLocks noGrp="1"/>
          </p:cNvSpPr>
          <p:nvPr>
            <p:ph type="body" idx="1" hasCustomPrompt="1"/>
          </p:nvPr>
        </p:nvSpPr>
        <p:spPr>
          <a:xfrm>
            <a:off x="2245404" y="1632495"/>
            <a:ext cx="8138118" cy="421893"/>
          </a:xfrm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sz="2400" baseline="0">
                <a:solidFill>
                  <a:schemeClr val="accent2"/>
                </a:solidFill>
                <a:latin typeface="Impac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Subhead Impact Regular 24 Point Digital Headline Gold</a:t>
            </a:r>
          </a:p>
        </p:txBody>
      </p:sp>
      <p:sp>
        <p:nvSpPr>
          <p:cNvPr id="7" name="Body Text"/>
          <p:cNvSpPr>
            <a:spLocks noGrp="1"/>
          </p:cNvSpPr>
          <p:nvPr>
            <p:ph type="body" sz="quarter" idx="13" hasCustomPrompt="1"/>
          </p:nvPr>
        </p:nvSpPr>
        <p:spPr>
          <a:xfrm>
            <a:off x="2251287" y="2217739"/>
            <a:ext cx="8132234" cy="3411537"/>
          </a:xfrm>
        </p:spPr>
        <p:txBody>
          <a:bodyPr lIns="0" tIns="0" rIns="0" bIns="0">
            <a:norm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 b="0" i="0" normalizeH="0" baseline="0">
                <a:latin typeface="Arial"/>
              </a:defRPr>
            </a:lvl1pPr>
          </a:lstStyle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/>
              <a:t>Bulleted copy. Arial Regular 18 point minimum. Keep it short with bite-size chunks of information.</a:t>
            </a:r>
          </a:p>
        </p:txBody>
      </p:sp>
      <p:pic>
        <p:nvPicPr>
          <p:cNvPr id="11" name="Purdue University Logo"/>
          <p:cNvPicPr>
            <a:picLocks noChangeAspect="1"/>
          </p:cNvPicPr>
          <p:nvPr userDrawn="1"/>
        </p:nvPicPr>
        <p:blipFill rotWithShape="1">
          <a:blip r:embed="rId2"/>
          <a:srcRect t="63229"/>
          <a:stretch/>
        </p:blipFill>
        <p:spPr>
          <a:xfrm>
            <a:off x="2252187" y="6539344"/>
            <a:ext cx="9944100" cy="326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780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416">
          <p15:clr>
            <a:srgbClr val="FBAE40"/>
          </p15:clr>
        </p15:guide>
        <p15:guide id="4" pos="1080">
          <p15:clr>
            <a:srgbClr val="FBAE40"/>
          </p15:clr>
        </p15:guide>
        <p15:guide id="5" orient="horz" pos="398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One-Content Slide-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lack Bar"/>
          <p:cNvSpPr/>
          <p:nvPr/>
        </p:nvSpPr>
        <p:spPr>
          <a:xfrm>
            <a:off x="0" y="1"/>
            <a:ext cx="12192000" cy="1133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9" name="Campus Gold Bar"/>
          <p:cNvSpPr/>
          <p:nvPr/>
        </p:nvSpPr>
        <p:spPr>
          <a:xfrm>
            <a:off x="1620663" y="0"/>
            <a:ext cx="93837" cy="9810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Section One Title"/>
          <p:cNvSpPr>
            <a:spLocks noGrp="1"/>
          </p:cNvSpPr>
          <p:nvPr>
            <p:ph type="title" hasCustomPrompt="1"/>
          </p:nvPr>
        </p:nvSpPr>
        <p:spPr>
          <a:xfrm>
            <a:off x="2249994" y="603474"/>
            <a:ext cx="8384325" cy="537090"/>
          </a:xfrm>
        </p:spPr>
        <p:txBody>
          <a:bodyPr lIns="0" tIns="0" rIns="0" bIns="0" anchor="t" anchorCtr="0">
            <a:noAutofit/>
          </a:bodyPr>
          <a:lstStyle>
            <a:lvl1pPr algn="l">
              <a:defRPr sz="3000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One Title Impact Regular 30 Point</a:t>
            </a:r>
          </a:p>
        </p:txBody>
      </p:sp>
      <p:sp>
        <p:nvSpPr>
          <p:cNvPr id="3" name="Subhead"/>
          <p:cNvSpPr>
            <a:spLocks noGrp="1"/>
          </p:cNvSpPr>
          <p:nvPr>
            <p:ph sz="half" idx="1" hasCustomPrompt="1"/>
          </p:nvPr>
        </p:nvSpPr>
        <p:spPr>
          <a:xfrm>
            <a:off x="2248427" y="1633361"/>
            <a:ext cx="8393775" cy="459843"/>
          </a:xfrm>
        </p:spPr>
        <p:txBody>
          <a:bodyPr lIns="0" tIns="0" rIns="0" bIns="0" anchor="t" anchorCtr="0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2"/>
                </a:solidFill>
                <a:latin typeface="Impact"/>
                <a:cs typeface="Impact"/>
              </a:defRPr>
            </a:lvl1pPr>
            <a:lvl2pPr marL="457200" indent="0">
              <a:buFontTx/>
              <a:buNone/>
              <a:defRPr sz="24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Subhead Impact Regular 24 Point Digital Headline Gold</a:t>
            </a:r>
          </a:p>
        </p:txBody>
      </p:sp>
      <p:sp>
        <p:nvSpPr>
          <p:cNvPr id="4" name="Body Text"/>
          <p:cNvSpPr>
            <a:spLocks noGrp="1"/>
          </p:cNvSpPr>
          <p:nvPr>
            <p:ph sz="half" idx="2" hasCustomPrompt="1"/>
          </p:nvPr>
        </p:nvSpPr>
        <p:spPr>
          <a:xfrm>
            <a:off x="2243949" y="2229020"/>
            <a:ext cx="8382487" cy="2793277"/>
          </a:xfrm>
        </p:spPr>
        <p:txBody>
          <a:bodyPr lIns="0" tIns="0" rIns="0" bIns="0" numCol="2" spcCol="274320" anchor="t" anchorCtr="0">
            <a:no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 baseline="0">
                <a:latin typeface="Arial"/>
                <a:cs typeface="Arial"/>
              </a:defRPr>
            </a:lvl1pPr>
            <a:lvl2pPr marL="742950" indent="-285750">
              <a:buFont typeface="Wingdings" charset="2"/>
              <a:buChar char="§"/>
              <a:defRPr sz="1800">
                <a:latin typeface="Arial"/>
                <a:cs typeface="Arial"/>
              </a:defRPr>
            </a:lvl2pPr>
            <a:lvl3pPr marL="1143000" indent="-228600">
              <a:buFont typeface="Wingdings" charset="2"/>
              <a:buChar char="§"/>
              <a:defRPr sz="1800">
                <a:latin typeface="Arial"/>
                <a:cs typeface="Arial"/>
              </a:defRPr>
            </a:lvl3pPr>
            <a:lvl4pPr marL="1600200" indent="-228600">
              <a:buFont typeface="Wingdings" charset="2"/>
              <a:buChar char="§"/>
              <a:defRPr sz="1800">
                <a:latin typeface="Arial"/>
                <a:cs typeface="Arial"/>
              </a:defRPr>
            </a:lvl4pPr>
            <a:lvl5pPr marL="2057400" indent="-228600">
              <a:buFont typeface="Wingdings" charset="2"/>
              <a:buChar char="§"/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endParaRPr lang="en-US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endParaRPr lang="en-US"/>
          </a:p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endParaRPr lang="en-US"/>
          </a:p>
          <a:p>
            <a:pPr lvl="0"/>
            <a:endParaRPr lang="en-US"/>
          </a:p>
        </p:txBody>
      </p:sp>
      <p:sp>
        <p:nvSpPr>
          <p:cNvPr id="6" name="Footer"/>
          <p:cNvSpPr>
            <a:spLocks noGrp="1"/>
          </p:cNvSpPr>
          <p:nvPr>
            <p:ph type="body" sz="quarter" idx="12" hasCustomPrompt="1"/>
          </p:nvPr>
        </p:nvSpPr>
        <p:spPr>
          <a:xfrm>
            <a:off x="2249011" y="6152835"/>
            <a:ext cx="6311665" cy="216434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1pPr>
            <a:lvl2pPr marL="45720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2pPr>
            <a:lvl3pPr marL="91440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3pPr>
            <a:lvl4pPr marL="137160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4pPr>
            <a:lvl5pPr marL="182880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5pPr>
          </a:lstStyle>
          <a:p>
            <a:pPr lvl="0"/>
            <a:r>
              <a:rPr lang="en-US"/>
              <a:t>College/Dept. Arial Regular 12 point</a:t>
            </a:r>
          </a:p>
        </p:txBody>
      </p:sp>
    </p:spTree>
    <p:extLst>
      <p:ext uri="{BB962C8B-B14F-4D97-AF65-F5344CB8AC3E}">
        <p14:creationId xmlns:p14="http://schemas.microsoft.com/office/powerpoint/2010/main" val="23587356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416">
          <p15:clr>
            <a:srgbClr val="FBAE40"/>
          </p15:clr>
        </p15:guide>
        <p15:guide id="4" pos="10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One-Graphic Slide-Sma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lack Bar"/>
          <p:cNvSpPr/>
          <p:nvPr/>
        </p:nvSpPr>
        <p:spPr>
          <a:xfrm>
            <a:off x="0" y="1"/>
            <a:ext cx="12192000" cy="1133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2" name="Campus Gold Bar"/>
          <p:cNvSpPr/>
          <p:nvPr/>
        </p:nvSpPr>
        <p:spPr>
          <a:xfrm>
            <a:off x="1620663" y="0"/>
            <a:ext cx="93837" cy="9810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Section One Title"/>
          <p:cNvSpPr>
            <a:spLocks noGrp="1"/>
          </p:cNvSpPr>
          <p:nvPr>
            <p:ph type="title" hasCustomPrompt="1"/>
          </p:nvPr>
        </p:nvSpPr>
        <p:spPr>
          <a:xfrm>
            <a:off x="2250661" y="602584"/>
            <a:ext cx="8501919" cy="520168"/>
          </a:xfrm>
        </p:spPr>
        <p:txBody>
          <a:bodyPr lIns="0" tIns="0" rIns="0" bIns="0" anchor="t" anchorCtr="0">
            <a:noAutofit/>
          </a:bodyPr>
          <a:lstStyle>
            <a:lvl1pPr algn="l">
              <a:defRPr sz="3000" baseline="0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One Title Impact Regular 30 Point</a:t>
            </a:r>
          </a:p>
        </p:txBody>
      </p:sp>
      <p:sp>
        <p:nvSpPr>
          <p:cNvPr id="9" name="Picture" descr="Description of Picture"/>
          <p:cNvSpPr>
            <a:spLocks noGrp="1"/>
          </p:cNvSpPr>
          <p:nvPr>
            <p:ph type="pic" sz="quarter" idx="10" hasCustomPrompt="1"/>
          </p:nvPr>
        </p:nvSpPr>
        <p:spPr>
          <a:xfrm>
            <a:off x="2247900" y="1701191"/>
            <a:ext cx="3340100" cy="2938462"/>
          </a:xfrm>
        </p:spPr>
        <p:txBody>
          <a:bodyPr anchor="ctr" anchorCtr="1"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Place Picture Here</a:t>
            </a:r>
          </a:p>
        </p:txBody>
      </p:sp>
      <p:sp>
        <p:nvSpPr>
          <p:cNvPr id="3" name="Subhead"/>
          <p:cNvSpPr>
            <a:spLocks noGrp="1"/>
          </p:cNvSpPr>
          <p:nvPr>
            <p:ph type="body" idx="1" hasCustomPrompt="1"/>
          </p:nvPr>
        </p:nvSpPr>
        <p:spPr>
          <a:xfrm>
            <a:off x="6084712" y="1636776"/>
            <a:ext cx="4778360" cy="429151"/>
          </a:xfrm>
        </p:spPr>
        <p:txBody>
          <a:bodyPr lIns="0" tIns="0" rIns="0" bIns="0"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accent2"/>
                </a:solidFill>
                <a:latin typeface="Impac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Impact Regular 24 Point Headline Gold</a:t>
            </a:r>
          </a:p>
        </p:txBody>
      </p:sp>
      <p:sp>
        <p:nvSpPr>
          <p:cNvPr id="4" name="Body Text"/>
          <p:cNvSpPr>
            <a:spLocks noGrp="1"/>
          </p:cNvSpPr>
          <p:nvPr>
            <p:ph sz="half" idx="2" hasCustomPrompt="1"/>
          </p:nvPr>
        </p:nvSpPr>
        <p:spPr>
          <a:xfrm>
            <a:off x="6084712" y="2259013"/>
            <a:ext cx="4661605" cy="3311525"/>
          </a:xfrm>
        </p:spPr>
        <p:txBody>
          <a:bodyPr lIns="0" tIns="0" rIns="0" bIns="0">
            <a:no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 baseline="0">
                <a:latin typeface="Arial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/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/>
              <a:t>Bulleted copy. Arial Regular 18 point minimum. Keep it short with bite-size chunks of information.</a:t>
            </a:r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/>
          </a:p>
          <a:p>
            <a:pPr lvl="0"/>
            <a:endParaRPr lang="en-US"/>
          </a:p>
        </p:txBody>
      </p:sp>
      <p:sp>
        <p:nvSpPr>
          <p:cNvPr id="5" name="Footer"/>
          <p:cNvSpPr>
            <a:spLocks noGrp="1"/>
          </p:cNvSpPr>
          <p:nvPr>
            <p:ph type="body" sz="quarter" idx="3" hasCustomPrompt="1"/>
          </p:nvPr>
        </p:nvSpPr>
        <p:spPr>
          <a:xfrm>
            <a:off x="2246672" y="6155287"/>
            <a:ext cx="6369184" cy="229747"/>
          </a:xfrm>
        </p:spPr>
        <p:txBody>
          <a:bodyPr lIns="0" tIns="0" rIns="0" bIns="0"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200" b="0" cap="all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College/Dept. Arial Regular 12 point</a:t>
            </a:r>
          </a:p>
        </p:txBody>
      </p:sp>
    </p:spTree>
    <p:extLst>
      <p:ext uri="{BB962C8B-B14F-4D97-AF65-F5344CB8AC3E}">
        <p14:creationId xmlns:p14="http://schemas.microsoft.com/office/powerpoint/2010/main" val="26154991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416">
          <p15:clr>
            <a:srgbClr val="FBAE40"/>
          </p15:clr>
        </p15:guide>
        <p15:guide id="4" pos="1080">
          <p15:clr>
            <a:srgbClr val="FBAE40"/>
          </p15:clr>
        </p15:guide>
        <p15:guide id="5" orient="horz" pos="105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One-Graphic Slide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lack Bar"/>
          <p:cNvSpPr/>
          <p:nvPr/>
        </p:nvSpPr>
        <p:spPr>
          <a:xfrm>
            <a:off x="0" y="1"/>
            <a:ext cx="12192000" cy="1133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8" name="Campus Gold Bar"/>
          <p:cNvSpPr/>
          <p:nvPr/>
        </p:nvSpPr>
        <p:spPr>
          <a:xfrm>
            <a:off x="1620879" y="0"/>
            <a:ext cx="93837" cy="9810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Section One Title"/>
          <p:cNvSpPr>
            <a:spLocks noGrp="1"/>
          </p:cNvSpPr>
          <p:nvPr>
            <p:ph type="title" hasCustomPrompt="1"/>
          </p:nvPr>
        </p:nvSpPr>
        <p:spPr>
          <a:xfrm>
            <a:off x="2248647" y="602354"/>
            <a:ext cx="8503933" cy="531947"/>
          </a:xfrm>
        </p:spPr>
        <p:txBody>
          <a:bodyPr lIns="0" tIns="0" rIns="0" bIns="0" anchor="t" anchorCtr="0">
            <a:noAutofit/>
          </a:bodyPr>
          <a:lstStyle>
            <a:lvl1pPr algn="l">
              <a:defRPr sz="3000">
                <a:solidFill>
                  <a:schemeClr val="bg1"/>
                </a:solidFill>
                <a:latin typeface="Impact"/>
              </a:defRPr>
            </a:lvl1pPr>
          </a:lstStyle>
          <a:p>
            <a:pPr lvl="0"/>
            <a:r>
              <a:rPr lang="en-US"/>
              <a:t>Section One Title Impact Regular 30 Point</a:t>
            </a:r>
          </a:p>
        </p:txBody>
      </p:sp>
      <p:sp>
        <p:nvSpPr>
          <p:cNvPr id="5" name="Chart" descr="Description of Chart"/>
          <p:cNvSpPr>
            <a:spLocks noGrp="1"/>
          </p:cNvSpPr>
          <p:nvPr>
            <p:ph type="chart" sz="quarter" idx="11" hasCustomPrompt="1"/>
          </p:nvPr>
        </p:nvSpPr>
        <p:spPr>
          <a:xfrm>
            <a:off x="2247899" y="1706131"/>
            <a:ext cx="3385257" cy="3206218"/>
          </a:xfrm>
        </p:spPr>
        <p:txBody>
          <a:bodyPr lIns="0" tIns="0" rIns="0" bIns="0" anchor="ctr" anchorCtr="1"/>
          <a:lstStyle>
            <a:lvl1pPr marL="0" indent="0" algn="ctr">
              <a:buFontTx/>
              <a:buNone/>
              <a:defRPr baseline="0">
                <a:latin typeface="Arial" charset="0"/>
              </a:defRPr>
            </a:lvl1pPr>
          </a:lstStyle>
          <a:p>
            <a:r>
              <a:rPr lang="en-US" dirty="0"/>
              <a:t>Place Chart Here</a:t>
            </a:r>
          </a:p>
        </p:txBody>
      </p:sp>
      <p:sp>
        <p:nvSpPr>
          <p:cNvPr id="10" name="Subhead"/>
          <p:cNvSpPr>
            <a:spLocks noGrp="1"/>
          </p:cNvSpPr>
          <p:nvPr>
            <p:ph type="body" idx="1" hasCustomPrompt="1"/>
          </p:nvPr>
        </p:nvSpPr>
        <p:spPr>
          <a:xfrm>
            <a:off x="6084713" y="1636776"/>
            <a:ext cx="4769216" cy="429151"/>
          </a:xfrm>
        </p:spPr>
        <p:txBody>
          <a:bodyPr lIns="0" tIns="0" rIns="0" bIns="0"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accent2"/>
                </a:solidFill>
                <a:latin typeface="Impac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Impact Regular 24 Point Headline Gold</a:t>
            </a:r>
          </a:p>
        </p:txBody>
      </p:sp>
      <p:sp>
        <p:nvSpPr>
          <p:cNvPr id="14" name="Body Text"/>
          <p:cNvSpPr>
            <a:spLocks noGrp="1"/>
          </p:cNvSpPr>
          <p:nvPr>
            <p:ph sz="half" idx="2" hasCustomPrompt="1"/>
          </p:nvPr>
        </p:nvSpPr>
        <p:spPr>
          <a:xfrm>
            <a:off x="6084712" y="2259013"/>
            <a:ext cx="4661605" cy="3311525"/>
          </a:xfrm>
        </p:spPr>
        <p:txBody>
          <a:bodyPr lIns="0" tIns="0" rIns="0" bIns="0">
            <a:no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 baseline="0">
                <a:latin typeface="Arial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lvl="0"/>
            <a:endParaRPr lang="en-US"/>
          </a:p>
          <a:p>
            <a:pPr lvl="0"/>
            <a:r>
              <a:rPr lang="en-US"/>
              <a:t>Bulleted copy. Arial Regular 18 point minimum. Keep it short with bite-size chunks of information.</a:t>
            </a:r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/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/>
              <a:t>Bulleted copy. Arial Regular 18 point minimum. Keep it short with bite-size chunks of information.</a:t>
            </a:r>
          </a:p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/>
          </a:p>
          <a:p>
            <a:pPr lvl="0"/>
            <a:endParaRPr lang="en-US"/>
          </a:p>
        </p:txBody>
      </p:sp>
      <p:sp>
        <p:nvSpPr>
          <p:cNvPr id="4" name="Footer"/>
          <p:cNvSpPr>
            <a:spLocks noGrp="1"/>
          </p:cNvSpPr>
          <p:nvPr>
            <p:ph type="body" sz="quarter" idx="10" hasCustomPrompt="1"/>
          </p:nvPr>
        </p:nvSpPr>
        <p:spPr>
          <a:xfrm>
            <a:off x="2244981" y="6157282"/>
            <a:ext cx="6331460" cy="261562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200" cap="all" baseline="0">
                <a:latin typeface="Arial"/>
              </a:defRPr>
            </a:lvl1pPr>
            <a:lvl2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2pPr>
            <a:lvl3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3pPr>
            <a:lvl4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4pPr>
            <a:lvl5pPr marL="0" indent="0">
              <a:spcBef>
                <a:spcPts val="0"/>
              </a:spcBef>
              <a:buFontTx/>
              <a:buNone/>
              <a:defRPr sz="1200" cap="all">
                <a:latin typeface="Arial"/>
              </a:defRPr>
            </a:lvl5pPr>
          </a:lstStyle>
          <a:p>
            <a:pPr lvl="0"/>
            <a:r>
              <a:rPr lang="en-US"/>
              <a:t>College/Dept. Arial Regular 12 point</a:t>
            </a:r>
          </a:p>
        </p:txBody>
      </p:sp>
    </p:spTree>
    <p:extLst>
      <p:ext uri="{BB962C8B-B14F-4D97-AF65-F5344CB8AC3E}">
        <p14:creationId xmlns:p14="http://schemas.microsoft.com/office/powerpoint/2010/main" val="23915431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416">
          <p15:clr>
            <a:srgbClr val="FBAE40"/>
          </p15:clr>
        </p15:guide>
        <p15:guide id="4" pos="1080">
          <p15:clr>
            <a:srgbClr val="FBAE40"/>
          </p15:clr>
        </p15:guide>
        <p15:guide id="5" orient="horz" pos="624">
          <p15:clr>
            <a:srgbClr val="FBAE40"/>
          </p15:clr>
        </p15:guide>
        <p15:guide id="6" orient="horz" pos="1056">
          <p15:clr>
            <a:srgbClr val="FBAE40"/>
          </p15:clr>
        </p15:guide>
        <p15:guide id="7" orient="horz" pos="398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One-Graphic Slide-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mpus Gold Bar 1"/>
          <p:cNvSpPr/>
          <p:nvPr/>
        </p:nvSpPr>
        <p:spPr>
          <a:xfrm>
            <a:off x="0" y="1"/>
            <a:ext cx="12192000" cy="568325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7" name="Campus Gold Bar 2"/>
          <p:cNvSpPr/>
          <p:nvPr/>
        </p:nvSpPr>
        <p:spPr>
          <a:xfrm>
            <a:off x="0" y="5254626"/>
            <a:ext cx="12192000" cy="1603375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8" name="Black Bar"/>
          <p:cNvSpPr/>
          <p:nvPr/>
        </p:nvSpPr>
        <p:spPr>
          <a:xfrm>
            <a:off x="1676400" y="5503333"/>
            <a:ext cx="98071" cy="11303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Picture" descr="Description of Picture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571501"/>
            <a:ext cx="12192000" cy="4676775"/>
          </a:xfrm>
        </p:spPr>
        <p:txBody>
          <a:bodyPr anchor="ctr" anchorCtr="1"/>
          <a:lstStyle>
            <a:lvl1pPr marL="0" indent="0" algn="ctr">
              <a:buFontTx/>
              <a:buNone/>
              <a:defRPr baseline="0">
                <a:latin typeface="Arial"/>
              </a:defRPr>
            </a:lvl1pPr>
          </a:lstStyle>
          <a:p>
            <a:r>
              <a:rPr lang="en-US" dirty="0"/>
              <a:t>Place Picture Here</a:t>
            </a:r>
          </a:p>
        </p:txBody>
      </p:sp>
      <p:sp>
        <p:nvSpPr>
          <p:cNvPr id="9" name="Picture Caption"/>
          <p:cNvSpPr>
            <a:spLocks noGrp="1"/>
          </p:cNvSpPr>
          <p:nvPr>
            <p:ph type="title" hasCustomPrompt="1"/>
          </p:nvPr>
        </p:nvSpPr>
        <p:spPr>
          <a:xfrm>
            <a:off x="2247900" y="5652618"/>
            <a:ext cx="7991732" cy="906622"/>
          </a:xfrm>
        </p:spPr>
        <p:txBody>
          <a:bodyPr lIns="0" tIns="0" rIns="0"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baseline="0">
                <a:latin typeface="Arial" charset="0"/>
              </a:defRPr>
            </a:lvl1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0" baseline="0">
                <a:solidFill>
                  <a:schemeClr val="tx1"/>
                </a:solidFill>
                <a:latin typeface="Arial" charset="0"/>
              </a:rPr>
              <a:t>Picture caption. Arial Bold 18 pt. minimum. Short description of picture, up to 3 lines of copy. Short description of picture, up to 3 lines of copy. Short description of picture, up to 3 lines of copy. </a:t>
            </a:r>
            <a:br>
              <a:rPr lang="en-US" b="1" i="0" baseline="0">
                <a:solidFill>
                  <a:schemeClr val="tx1"/>
                </a:solidFill>
                <a:latin typeface="Arial" charset="0"/>
              </a:rPr>
            </a:br>
            <a:r>
              <a:rPr lang="en-US" b="1" i="0" baseline="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786819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056">
          <p15:clr>
            <a:srgbClr val="FBAE40"/>
          </p15:clr>
        </p15:guide>
        <p15:guide id="4" pos="141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409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8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  <p:sldLayoutId id="2147483776" r:id="rId17"/>
    <p:sldLayoutId id="2147483777" r:id="rId18"/>
    <p:sldLayoutId id="2147483778" r:id="rId19"/>
    <p:sldLayoutId id="2147483779" r:id="rId20"/>
    <p:sldLayoutId id="2147483780" r:id="rId21"/>
    <p:sldLayoutId id="2147483781" r:id="rId22"/>
    <p:sldLayoutId id="2147483782" r:id="rId23"/>
    <p:sldLayoutId id="2147483783" r:id="rId24"/>
    <p:sldLayoutId id="2147483784" r:id="rId25"/>
    <p:sldLayoutId id="2147483785" r:id="rId26"/>
    <p:sldLayoutId id="2147483786" r:id="rId27"/>
    <p:sldLayoutId id="2147483787" r:id="rId28"/>
    <p:sldLayoutId id="2147483788" r:id="rId29"/>
    <p:sldLayoutId id="2147483789" r:id="rId30"/>
    <p:sldLayoutId id="2147483790" r:id="rId3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0.png"/><Relationship Id="rId4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microsoft.com/office/2007/relationships/hdphoto" Target="../media/hdphoto2.wdp"/><Relationship Id="rId5" Type="http://schemas.openxmlformats.org/officeDocument/2006/relationships/image" Target="../media/image14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50.pn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88A485C-DC3A-4BDC-97BB-A24B20BEA48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96159" y="1871374"/>
            <a:ext cx="8536496" cy="725318"/>
          </a:xfrm>
        </p:spPr>
        <p:txBody>
          <a:bodyPr/>
          <a:lstStyle/>
          <a:p>
            <a:r>
              <a:rPr lang="en-US" dirty="0"/>
              <a:t>Design of a novel decision-making tool for the analysis of sheltering-in place during a radiological emergency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1828546" y="6197291"/>
            <a:ext cx="7018799" cy="40163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200" kern="1200" cap="all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b="1" dirty="0">
              <a:cs typeface="Arial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BF1D260-4DA0-415D-B41F-8D8616BAEB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18" y="90561"/>
            <a:ext cx="2476177" cy="997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258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4D5DFE-5450-4017-9EAC-8DCB4D4761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87720" y="1616302"/>
            <a:ext cx="10340862" cy="3411537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b="1" i="1" dirty="0">
                <a:cs typeface="Arial"/>
              </a:rPr>
              <a:t>P</a:t>
            </a:r>
            <a:r>
              <a:rPr lang="en-US" i="1" dirty="0">
                <a:cs typeface="Arial"/>
              </a:rPr>
              <a:t>ost </a:t>
            </a:r>
            <a:r>
              <a:rPr lang="en-US" b="1" i="1" dirty="0">
                <a:cs typeface="Arial"/>
              </a:rPr>
              <a:t>R</a:t>
            </a:r>
            <a:r>
              <a:rPr lang="en-US" i="1" dirty="0">
                <a:cs typeface="Arial"/>
              </a:rPr>
              <a:t>adiological </a:t>
            </a:r>
            <a:r>
              <a:rPr lang="en-US" b="1" i="1" dirty="0">
                <a:cs typeface="Arial"/>
              </a:rPr>
              <a:t>I</a:t>
            </a:r>
            <a:r>
              <a:rPr lang="en-US" i="1" dirty="0">
                <a:cs typeface="Arial"/>
              </a:rPr>
              <a:t>ncident </a:t>
            </a:r>
            <a:r>
              <a:rPr lang="en-US" b="1" i="1" dirty="0">
                <a:cs typeface="Arial"/>
              </a:rPr>
              <a:t>S</a:t>
            </a:r>
            <a:r>
              <a:rPr lang="en-US" i="1" dirty="0">
                <a:cs typeface="Arial"/>
              </a:rPr>
              <a:t>helter-in-place vs. </a:t>
            </a:r>
            <a:r>
              <a:rPr lang="en-US" b="1" i="1" dirty="0">
                <a:cs typeface="Arial"/>
              </a:rPr>
              <a:t>E</a:t>
            </a:r>
            <a:r>
              <a:rPr lang="en-US" i="1" dirty="0">
                <a:cs typeface="Arial"/>
              </a:rPr>
              <a:t>vacuation </a:t>
            </a:r>
            <a:r>
              <a:rPr lang="en-US" b="1" i="1" dirty="0">
                <a:cs typeface="Arial"/>
              </a:rPr>
              <a:t>M</a:t>
            </a:r>
            <a:r>
              <a:rPr lang="en-US" i="1" dirty="0">
                <a:cs typeface="Arial"/>
              </a:rPr>
              <a:t>odel </a:t>
            </a:r>
            <a:r>
              <a:rPr lang="en-US" dirty="0">
                <a:cs typeface="Arial"/>
              </a:rPr>
              <a:t>(</a:t>
            </a:r>
            <a:r>
              <a:rPr lang="en-US" b="1" dirty="0">
                <a:cs typeface="Arial"/>
              </a:rPr>
              <a:t>PRISEM</a:t>
            </a:r>
            <a:r>
              <a:rPr lang="en-US" dirty="0">
                <a:cs typeface="Arial"/>
              </a:rPr>
              <a:t>)</a:t>
            </a:r>
          </a:p>
          <a:p>
            <a:pPr marL="0" indent="0">
              <a:buNone/>
            </a:pPr>
            <a:endParaRPr lang="en-US" dirty="0">
              <a:cs typeface="Arial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PRISEM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expands our view of combined dose projection data and separates                                                        the information into 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actionable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results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cs typeface="Arial"/>
            </a:endParaRPr>
          </a:p>
        </p:txBody>
      </p:sp>
      <p:pic>
        <p:nvPicPr>
          <p:cNvPr id="14" name="Picture 14" descr="A picture containing computer&#10;&#10;Description generated with very high confidence">
            <a:extLst>
              <a:ext uri="{FF2B5EF4-FFF2-40B4-BE49-F238E27FC236}">
                <a16:creationId xmlns:a16="http://schemas.microsoft.com/office/drawing/2014/main" id="{32BD67D4-C81D-47B9-81A8-B3361BBEB5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9527" y="3055458"/>
            <a:ext cx="3519040" cy="3127839"/>
          </a:xfrm>
          <a:prstGeom prst="rect">
            <a:avLst/>
          </a:prstGeom>
        </p:spPr>
      </p:pic>
      <p:pic>
        <p:nvPicPr>
          <p:cNvPr id="10" name="Picture 5" descr="A close up of a sign&#10;&#10;Description generated with high confidence">
            <a:extLst>
              <a:ext uri="{FF2B5EF4-FFF2-40B4-BE49-F238E27FC236}">
                <a16:creationId xmlns:a16="http://schemas.microsoft.com/office/drawing/2014/main" id="{3E704D35-3886-4A43-B906-1AFD9435747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42" r="224" b="357"/>
          <a:stretch/>
        </p:blipFill>
        <p:spPr>
          <a:xfrm>
            <a:off x="4910214" y="2648317"/>
            <a:ext cx="5994066" cy="379671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6EDB83F0-C9D0-4EDA-A5E0-5155AD033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334" y="342500"/>
            <a:ext cx="8501919" cy="520168"/>
          </a:xfrm>
        </p:spPr>
        <p:txBody>
          <a:bodyPr/>
          <a:lstStyle/>
          <a:p>
            <a:r>
              <a:rPr lang="en-US" sz="4400" dirty="0"/>
              <a:t>PRISEM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222502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8B1C934-DB87-4C10-9983-580CD8419444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3149A97-3677-4CB8-ACA3-9F6DB716F21C}"/>
              </a:ext>
            </a:extLst>
          </p:cNvPr>
          <p:cNvSpPr txBox="1">
            <a:spLocks/>
          </p:cNvSpPr>
          <p:nvPr/>
        </p:nvSpPr>
        <p:spPr>
          <a:xfrm>
            <a:off x="1964334" y="342500"/>
            <a:ext cx="8501919" cy="520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0" i="0" kern="1200" cap="none" baseline="0">
                <a:solidFill>
                  <a:schemeClr val="bg1"/>
                </a:solidFill>
                <a:latin typeface="Impact"/>
                <a:ea typeface="+mj-ea"/>
                <a:cs typeface="+mj-cs"/>
              </a:defRPr>
            </a:lvl1pPr>
          </a:lstStyle>
          <a:p>
            <a:r>
              <a:rPr lang="en-US" sz="4400" dirty="0"/>
              <a:t>PRISEM Interface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3DB245-2C5F-4172-841D-E375270368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3" t="427" r="192" b="528"/>
          <a:stretch/>
        </p:blipFill>
        <p:spPr>
          <a:xfrm>
            <a:off x="528638" y="1271587"/>
            <a:ext cx="7639050" cy="5434013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2E9ACE-D422-4FE7-8F01-8DA7E14C9F6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96" t="880" r="1542" b="880"/>
          <a:stretch/>
        </p:blipFill>
        <p:spPr>
          <a:xfrm>
            <a:off x="8380902" y="1271587"/>
            <a:ext cx="3214688" cy="425767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26403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3E0454-245F-47A6-9526-78C0E3DBA5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6215" y="1383157"/>
            <a:ext cx="7643312" cy="472316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US" sz="2400" b="1" i="1" dirty="0">
                <a:cs typeface="Arial"/>
              </a:rPr>
              <a:t>What are the important dose pathways?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4098142-C518-4F6C-AC29-B695607ABD74}"/>
              </a:ext>
            </a:extLst>
          </p:cNvPr>
          <p:cNvGrpSpPr/>
          <p:nvPr/>
        </p:nvGrpSpPr>
        <p:grpSpPr>
          <a:xfrm>
            <a:off x="22436988" y="6736607"/>
            <a:ext cx="9894068" cy="8586006"/>
            <a:chOff x="22436988" y="6736607"/>
            <a:chExt cx="9894068" cy="858600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BCD5DBC-83A9-4465-8727-9CD90A4D81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436988" y="6736607"/>
              <a:ext cx="9894068" cy="8037373"/>
            </a:xfrm>
            <a:prstGeom prst="rect">
              <a:avLst/>
            </a:prstGeom>
          </p:spPr>
        </p:pic>
        <p:sp>
          <p:nvSpPr>
            <p:cNvPr id="8" name="TextBox 3">
              <a:extLst>
                <a:ext uri="{FF2B5EF4-FFF2-40B4-BE49-F238E27FC236}">
                  <a16:creationId xmlns:a16="http://schemas.microsoft.com/office/drawing/2014/main" id="{DD4DDD4A-A9F3-4330-8684-6B299D23EEF3}"/>
                </a:ext>
              </a:extLst>
            </p:cNvPr>
            <p:cNvSpPr txBox="1"/>
            <p:nvPr/>
          </p:nvSpPr>
          <p:spPr>
            <a:xfrm>
              <a:off x="24299837" y="14737838"/>
              <a:ext cx="71688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194451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388900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583351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777801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972252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3166703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5361152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7555603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3200" dirty="0"/>
                <a:t>Figure 1: Dose Curves Example</a:t>
              </a:r>
            </a:p>
          </p:txBody>
        </p:sp>
      </p:grpSp>
      <p:pic>
        <p:nvPicPr>
          <p:cNvPr id="11" name="Picture 1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C589DEB0-24F0-44D4-A5AD-003FF96429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7660" y="1855472"/>
            <a:ext cx="5968125" cy="2072939"/>
          </a:xfrm>
          <a:prstGeom prst="rect">
            <a:avLst/>
          </a:prstGeom>
        </p:spPr>
      </p:pic>
      <p:pic>
        <p:nvPicPr>
          <p:cNvPr id="14" name="Picture 1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766E4D8E-5AC6-4B5E-A8DA-1346620941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1012" y="4100349"/>
            <a:ext cx="3121419" cy="2333319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793976E-E43A-4D4C-9674-898EBB771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334" y="342500"/>
            <a:ext cx="8501919" cy="520168"/>
          </a:xfrm>
        </p:spPr>
        <p:txBody>
          <a:bodyPr/>
          <a:lstStyle/>
          <a:p>
            <a:r>
              <a:rPr lang="en-US" sz="4400" dirty="0"/>
              <a:t>Analysis</a:t>
            </a:r>
            <a:endParaRPr lang="en-US" sz="48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BBCB9FA-0169-4441-9112-8A14B451AE02}"/>
              </a:ext>
            </a:extLst>
          </p:cNvPr>
          <p:cNvGrpSpPr/>
          <p:nvPr/>
        </p:nvGrpSpPr>
        <p:grpSpPr>
          <a:xfrm>
            <a:off x="474039" y="2021935"/>
            <a:ext cx="5290616" cy="4058223"/>
            <a:chOff x="474039" y="2021935"/>
            <a:chExt cx="5290616" cy="4058223"/>
          </a:xfrm>
        </p:grpSpPr>
        <p:pic>
          <p:nvPicPr>
            <p:cNvPr id="3" name="Picture 8" descr="A picture containing screenshot&#10;&#10;Description generated with very high confidence">
              <a:extLst>
                <a:ext uri="{FF2B5EF4-FFF2-40B4-BE49-F238E27FC236}">
                  <a16:creationId xmlns:a16="http://schemas.microsoft.com/office/drawing/2014/main" id="{9C5C6277-0CF0-4691-9729-AC4146B3FC4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4039" y="2120540"/>
              <a:ext cx="5290616" cy="3959618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45B9BDE-0AD0-4272-9AFF-FA46EC969973}"/>
                </a:ext>
              </a:extLst>
            </p:cNvPr>
            <p:cNvSpPr txBox="1"/>
            <p:nvPr/>
          </p:nvSpPr>
          <p:spPr>
            <a:xfrm>
              <a:off x="672353" y="2021935"/>
              <a:ext cx="148455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6309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B4098142-C518-4F6C-AC29-B695607ABD74}"/>
              </a:ext>
            </a:extLst>
          </p:cNvPr>
          <p:cNvGrpSpPr/>
          <p:nvPr/>
        </p:nvGrpSpPr>
        <p:grpSpPr>
          <a:xfrm>
            <a:off x="22436988" y="6736607"/>
            <a:ext cx="9894068" cy="8586006"/>
            <a:chOff x="22436988" y="6736607"/>
            <a:chExt cx="9894068" cy="858600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BCD5DBC-83A9-4465-8727-9CD90A4D81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436988" y="6736607"/>
              <a:ext cx="9894068" cy="8037373"/>
            </a:xfrm>
            <a:prstGeom prst="rect">
              <a:avLst/>
            </a:prstGeom>
          </p:spPr>
        </p:pic>
        <p:sp>
          <p:nvSpPr>
            <p:cNvPr id="8" name="TextBox 3">
              <a:extLst>
                <a:ext uri="{FF2B5EF4-FFF2-40B4-BE49-F238E27FC236}">
                  <a16:creationId xmlns:a16="http://schemas.microsoft.com/office/drawing/2014/main" id="{DD4DDD4A-A9F3-4330-8684-6B299D23EEF3}"/>
                </a:ext>
              </a:extLst>
            </p:cNvPr>
            <p:cNvSpPr txBox="1"/>
            <p:nvPr/>
          </p:nvSpPr>
          <p:spPr>
            <a:xfrm>
              <a:off x="24299837" y="14737838"/>
              <a:ext cx="71688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194451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388900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583351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777801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972252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3166703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5361152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7555603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3200" dirty="0"/>
                <a:t>Figure 1: Dose Curves Example</a:t>
              </a:r>
            </a:p>
          </p:txBody>
        </p:sp>
      </p:grp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EE000CD-5BF6-4F33-8852-0E0C92770D37}"/>
              </a:ext>
            </a:extLst>
          </p:cNvPr>
          <p:cNvSpPr txBox="1">
            <a:spLocks/>
          </p:cNvSpPr>
          <p:nvPr/>
        </p:nvSpPr>
        <p:spPr>
          <a:xfrm>
            <a:off x="466215" y="1383157"/>
            <a:ext cx="7643312" cy="47231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 b="0" i="0" kern="1200" normalizeH="0" baseline="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2400" b="1" i="1" dirty="0">
                <a:cs typeface="Arial"/>
              </a:rPr>
              <a:t>How much does residential construction matter?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8C67A63-A581-4DD1-8EE7-D25263359E1F}"/>
              </a:ext>
            </a:extLst>
          </p:cNvPr>
          <p:cNvSpPr txBox="1">
            <a:spLocks/>
          </p:cNvSpPr>
          <p:nvPr/>
        </p:nvSpPr>
        <p:spPr>
          <a:xfrm>
            <a:off x="1964334" y="342500"/>
            <a:ext cx="8501919" cy="520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0" i="0" kern="1200" cap="none" baseline="0">
                <a:solidFill>
                  <a:schemeClr val="bg1"/>
                </a:solidFill>
                <a:latin typeface="Impact"/>
                <a:ea typeface="+mj-ea"/>
                <a:cs typeface="+mj-cs"/>
              </a:defRPr>
            </a:lvl1pPr>
          </a:lstStyle>
          <a:p>
            <a:r>
              <a:rPr lang="en-US" sz="4400" dirty="0"/>
              <a:t>Analysis</a:t>
            </a:r>
            <a:endParaRPr lang="en-US" sz="48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C417D8F-AD56-4EF2-AC69-90099F9BAC68}"/>
              </a:ext>
            </a:extLst>
          </p:cNvPr>
          <p:cNvGrpSpPr/>
          <p:nvPr/>
        </p:nvGrpSpPr>
        <p:grpSpPr>
          <a:xfrm>
            <a:off x="764225" y="1919738"/>
            <a:ext cx="5290616" cy="4045275"/>
            <a:chOff x="764225" y="1919738"/>
            <a:chExt cx="5290616" cy="4045275"/>
          </a:xfrm>
        </p:grpSpPr>
        <p:pic>
          <p:nvPicPr>
            <p:cNvPr id="9" name="Picture 8" descr="A picture containing screenshot&#10;&#10;Description generated with very high confidence">
              <a:extLst>
                <a:ext uri="{FF2B5EF4-FFF2-40B4-BE49-F238E27FC236}">
                  <a16:creationId xmlns:a16="http://schemas.microsoft.com/office/drawing/2014/main" id="{2E567C96-58E2-4244-852F-4A2C691100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4225" y="2005395"/>
              <a:ext cx="5290616" cy="395961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534BB5C-13C6-43C3-BAD8-812824C54578}"/>
                </a:ext>
              </a:extLst>
            </p:cNvPr>
            <p:cNvSpPr txBox="1"/>
            <p:nvPr/>
          </p:nvSpPr>
          <p:spPr>
            <a:xfrm>
              <a:off x="968188" y="1919738"/>
              <a:ext cx="148455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93CA02DD-44CD-492A-ACDB-91320020CE71}"/>
              </a:ext>
            </a:extLst>
          </p:cNvPr>
          <p:cNvGrpSpPr/>
          <p:nvPr/>
        </p:nvGrpSpPr>
        <p:grpSpPr>
          <a:xfrm>
            <a:off x="6059291" y="2005395"/>
            <a:ext cx="5290615" cy="3959618"/>
            <a:chOff x="6059291" y="2005395"/>
            <a:chExt cx="5290615" cy="3959618"/>
          </a:xfrm>
        </p:grpSpPr>
        <p:pic>
          <p:nvPicPr>
            <p:cNvPr id="12" name="Picture 12" descr="A picture containing screenshot&#10;&#10;Description generated with very high confidence">
              <a:extLst>
                <a:ext uri="{FF2B5EF4-FFF2-40B4-BE49-F238E27FC236}">
                  <a16:creationId xmlns:a16="http://schemas.microsoft.com/office/drawing/2014/main" id="{B86A170D-F10D-4B06-BD4B-E6FFEA5C2BA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59291" y="2005395"/>
              <a:ext cx="5290615" cy="395961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9D077A8-8B22-4657-ABA2-5894D345EC37}"/>
                </a:ext>
              </a:extLst>
            </p:cNvPr>
            <p:cNvSpPr txBox="1"/>
            <p:nvPr/>
          </p:nvSpPr>
          <p:spPr>
            <a:xfrm>
              <a:off x="6258804" y="2014750"/>
              <a:ext cx="1484555" cy="2743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12565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B4098142-C518-4F6C-AC29-B695607ABD74}"/>
              </a:ext>
            </a:extLst>
          </p:cNvPr>
          <p:cNvGrpSpPr/>
          <p:nvPr/>
        </p:nvGrpSpPr>
        <p:grpSpPr>
          <a:xfrm>
            <a:off x="22436988" y="6736607"/>
            <a:ext cx="9894068" cy="8586006"/>
            <a:chOff x="22436988" y="6736607"/>
            <a:chExt cx="9894068" cy="858600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BCD5DBC-83A9-4465-8727-9CD90A4D81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436988" y="6736607"/>
              <a:ext cx="9894068" cy="8037373"/>
            </a:xfrm>
            <a:prstGeom prst="rect">
              <a:avLst/>
            </a:prstGeom>
          </p:spPr>
        </p:pic>
        <p:sp>
          <p:nvSpPr>
            <p:cNvPr id="8" name="TextBox 3">
              <a:extLst>
                <a:ext uri="{FF2B5EF4-FFF2-40B4-BE49-F238E27FC236}">
                  <a16:creationId xmlns:a16="http://schemas.microsoft.com/office/drawing/2014/main" id="{DD4DDD4A-A9F3-4330-8684-6B299D23EEF3}"/>
                </a:ext>
              </a:extLst>
            </p:cNvPr>
            <p:cNvSpPr txBox="1"/>
            <p:nvPr/>
          </p:nvSpPr>
          <p:spPr>
            <a:xfrm>
              <a:off x="24299837" y="14737838"/>
              <a:ext cx="71688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194451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388900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583351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777801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972252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3166703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5361152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7555603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3200" dirty="0"/>
                <a:t>Figure 1: Dose Curves Example</a:t>
              </a:r>
            </a:p>
          </p:txBody>
        </p:sp>
      </p:grp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56C4149B-A07E-43FB-A60E-A7BB8E4995BD}"/>
              </a:ext>
            </a:extLst>
          </p:cNvPr>
          <p:cNvSpPr txBox="1">
            <a:spLocks/>
          </p:cNvSpPr>
          <p:nvPr/>
        </p:nvSpPr>
        <p:spPr>
          <a:xfrm>
            <a:off x="466215" y="1383157"/>
            <a:ext cx="7643312" cy="47231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 b="0" i="0" kern="1200" normalizeH="0" baseline="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2400" b="1" i="1" dirty="0">
                <a:cs typeface="Arial"/>
              </a:rPr>
              <a:t>Where in the house should you shelter?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BFFA7019-5205-4814-8FE2-1817EE29E1BF}"/>
              </a:ext>
            </a:extLst>
          </p:cNvPr>
          <p:cNvSpPr txBox="1">
            <a:spLocks/>
          </p:cNvSpPr>
          <p:nvPr/>
        </p:nvSpPr>
        <p:spPr>
          <a:xfrm>
            <a:off x="6691524" y="1377993"/>
            <a:ext cx="7643312" cy="47231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 b="0" i="0" kern="1200" normalizeH="0" baseline="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2400" b="1" i="1" dirty="0">
                <a:cs typeface="Arial"/>
              </a:rPr>
              <a:t>Should I operate the HVAC?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265AF7D-1A5D-49F6-8999-BBEDCE9242C4}"/>
              </a:ext>
            </a:extLst>
          </p:cNvPr>
          <p:cNvSpPr txBox="1">
            <a:spLocks/>
          </p:cNvSpPr>
          <p:nvPr/>
        </p:nvSpPr>
        <p:spPr>
          <a:xfrm>
            <a:off x="1964334" y="342500"/>
            <a:ext cx="8501919" cy="520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0" i="0" kern="1200" cap="none" baseline="0">
                <a:solidFill>
                  <a:schemeClr val="bg1"/>
                </a:solidFill>
                <a:latin typeface="Impact"/>
                <a:ea typeface="+mj-ea"/>
                <a:cs typeface="+mj-cs"/>
              </a:defRPr>
            </a:lvl1pPr>
          </a:lstStyle>
          <a:p>
            <a:r>
              <a:rPr lang="en-US" sz="4400" dirty="0"/>
              <a:t>Analysis</a:t>
            </a:r>
            <a:endParaRPr lang="en-US" sz="4800" dirty="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2747CE31-721B-44DB-A364-DDD36C43E1E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6846327"/>
              </p:ext>
            </p:extLst>
          </p:nvPr>
        </p:nvGraphicFramePr>
        <p:xfrm>
          <a:off x="6445672" y="2695699"/>
          <a:ext cx="5072063" cy="3344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094CD328-C342-42FC-9D2C-3FB001CB920C}"/>
              </a:ext>
            </a:extLst>
          </p:cNvPr>
          <p:cNvGrpSpPr/>
          <p:nvPr/>
        </p:nvGrpSpPr>
        <p:grpSpPr>
          <a:xfrm>
            <a:off x="764225" y="1919737"/>
            <a:ext cx="5290616" cy="4045276"/>
            <a:chOff x="764225" y="1919737"/>
            <a:chExt cx="5290616" cy="4045276"/>
          </a:xfrm>
        </p:grpSpPr>
        <p:pic>
          <p:nvPicPr>
            <p:cNvPr id="9" name="Picture 8" descr="A picture containing screenshot&#10;&#10;Description generated with very high confidence">
              <a:extLst>
                <a:ext uri="{FF2B5EF4-FFF2-40B4-BE49-F238E27FC236}">
                  <a16:creationId xmlns:a16="http://schemas.microsoft.com/office/drawing/2014/main" id="{9986A14A-F565-41D2-95A9-A82B9CB55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4225" y="2005395"/>
              <a:ext cx="5290616" cy="395961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CBE2064-2CEF-46AC-9392-235213D06C7C}"/>
                </a:ext>
              </a:extLst>
            </p:cNvPr>
            <p:cNvSpPr txBox="1"/>
            <p:nvPr/>
          </p:nvSpPr>
          <p:spPr>
            <a:xfrm>
              <a:off x="957431" y="1919737"/>
              <a:ext cx="148455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C2B29DB-2C44-4674-B419-E9EB828FD980}"/>
              </a:ext>
            </a:extLst>
          </p:cNvPr>
          <p:cNvGrpSpPr/>
          <p:nvPr/>
        </p:nvGrpSpPr>
        <p:grpSpPr>
          <a:xfrm>
            <a:off x="5859057" y="1903672"/>
            <a:ext cx="5348514" cy="4104037"/>
            <a:chOff x="5859057" y="1903672"/>
            <a:chExt cx="5348514" cy="4104037"/>
          </a:xfrm>
        </p:grpSpPr>
        <p:pic>
          <p:nvPicPr>
            <p:cNvPr id="12" name="Picture 12" descr="A picture containing screenshot&#10;&#10;Description generated with very high confidence">
              <a:extLst>
                <a:ext uri="{FF2B5EF4-FFF2-40B4-BE49-F238E27FC236}">
                  <a16:creationId xmlns:a16="http://schemas.microsoft.com/office/drawing/2014/main" id="{6AB228D6-D9F7-485F-BB9C-48BDBE5E75A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59057" y="2005395"/>
              <a:ext cx="5348514" cy="400231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F77220B-6303-4825-921D-9BA7EC70BF2C}"/>
                </a:ext>
              </a:extLst>
            </p:cNvPr>
            <p:cNvSpPr txBox="1"/>
            <p:nvPr/>
          </p:nvSpPr>
          <p:spPr>
            <a:xfrm>
              <a:off x="6096000" y="1903672"/>
              <a:ext cx="148455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309631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B4098142-C518-4F6C-AC29-B695607ABD74}"/>
              </a:ext>
            </a:extLst>
          </p:cNvPr>
          <p:cNvGrpSpPr/>
          <p:nvPr/>
        </p:nvGrpSpPr>
        <p:grpSpPr>
          <a:xfrm>
            <a:off x="22436988" y="6736607"/>
            <a:ext cx="9894068" cy="8586006"/>
            <a:chOff x="22436988" y="6736607"/>
            <a:chExt cx="9894068" cy="858600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BCD5DBC-83A9-4465-8727-9CD90A4D81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436988" y="6736607"/>
              <a:ext cx="9894068" cy="8037373"/>
            </a:xfrm>
            <a:prstGeom prst="rect">
              <a:avLst/>
            </a:prstGeom>
          </p:spPr>
        </p:pic>
        <p:sp>
          <p:nvSpPr>
            <p:cNvPr id="8" name="TextBox 3">
              <a:extLst>
                <a:ext uri="{FF2B5EF4-FFF2-40B4-BE49-F238E27FC236}">
                  <a16:creationId xmlns:a16="http://schemas.microsoft.com/office/drawing/2014/main" id="{DD4DDD4A-A9F3-4330-8684-6B299D23EEF3}"/>
                </a:ext>
              </a:extLst>
            </p:cNvPr>
            <p:cNvSpPr txBox="1"/>
            <p:nvPr/>
          </p:nvSpPr>
          <p:spPr>
            <a:xfrm>
              <a:off x="24299837" y="14737838"/>
              <a:ext cx="71688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194451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388900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583351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777801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972252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3166703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5361152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7555603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3200" dirty="0"/>
                <a:t>Figure 1: Dose Curves Example</a:t>
              </a:r>
            </a:p>
          </p:txBody>
        </p:sp>
      </p:grp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2BED67D0-057B-4469-90BB-5931E2DACF7F}"/>
              </a:ext>
            </a:extLst>
          </p:cNvPr>
          <p:cNvSpPr txBox="1">
            <a:spLocks/>
          </p:cNvSpPr>
          <p:nvPr/>
        </p:nvSpPr>
        <p:spPr>
          <a:xfrm>
            <a:off x="466215" y="1383157"/>
            <a:ext cx="7643312" cy="47231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 b="0" i="0" kern="1200" normalizeH="0" baseline="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2400" b="1" i="1" dirty="0">
                <a:cs typeface="Arial"/>
              </a:rPr>
              <a:t>What are other applications of PRISEM?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FF6E5D57-C1A9-4A96-B33A-B916C22F5AAD}"/>
              </a:ext>
            </a:extLst>
          </p:cNvPr>
          <p:cNvSpPr txBox="1">
            <a:spLocks/>
          </p:cNvSpPr>
          <p:nvPr/>
        </p:nvSpPr>
        <p:spPr>
          <a:xfrm>
            <a:off x="1449970" y="1931303"/>
            <a:ext cx="9421229" cy="432371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 b="0" i="0" kern="1200" normalizeH="0" baseline="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US" dirty="0"/>
              <a:t>PRISEM provides insight into importance of penetration factors (active research area)</a:t>
            </a:r>
          </a:p>
          <a:p>
            <a:pPr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US" dirty="0"/>
              <a:t>PRISEM can be used in planning to enhance implementation of protective actions</a:t>
            </a:r>
            <a:endParaRPr lang="en-US" dirty="0">
              <a:cs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7879667-6263-4C06-9668-D8B19BDD3FBB}"/>
              </a:ext>
            </a:extLst>
          </p:cNvPr>
          <p:cNvSpPr txBox="1">
            <a:spLocks/>
          </p:cNvSpPr>
          <p:nvPr/>
        </p:nvSpPr>
        <p:spPr>
          <a:xfrm>
            <a:off x="1964334" y="342500"/>
            <a:ext cx="8501919" cy="520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0" i="0" kern="1200" cap="none" baseline="0">
                <a:solidFill>
                  <a:schemeClr val="bg1"/>
                </a:solidFill>
                <a:latin typeface="Impact"/>
                <a:ea typeface="+mj-ea"/>
                <a:cs typeface="+mj-cs"/>
              </a:defRPr>
            </a:lvl1pPr>
          </a:lstStyle>
          <a:p>
            <a:r>
              <a:rPr lang="en-US" sz="4400" dirty="0"/>
              <a:t>Analysis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C7F7383-6E30-4918-A89C-D9C12E885CC8}"/>
              </a:ext>
            </a:extLst>
          </p:cNvPr>
          <p:cNvGrpSpPr/>
          <p:nvPr/>
        </p:nvGrpSpPr>
        <p:grpSpPr>
          <a:xfrm>
            <a:off x="1127678" y="2648766"/>
            <a:ext cx="5290616" cy="3959618"/>
            <a:chOff x="1127678" y="2648766"/>
            <a:chExt cx="5290616" cy="3959618"/>
          </a:xfrm>
        </p:grpSpPr>
        <p:pic>
          <p:nvPicPr>
            <p:cNvPr id="9" name="Picture 8" descr="A picture containing screenshot&#10;&#10;Description generated with very high confidence">
              <a:extLst>
                <a:ext uri="{FF2B5EF4-FFF2-40B4-BE49-F238E27FC236}">
                  <a16:creationId xmlns:a16="http://schemas.microsoft.com/office/drawing/2014/main" id="{4112E181-6661-4977-B4EA-A0F554A7F5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27678" y="2648766"/>
              <a:ext cx="5290616" cy="395961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68BCF64-6F56-4704-A528-5B2AB69CF060}"/>
                </a:ext>
              </a:extLst>
            </p:cNvPr>
            <p:cNvSpPr txBox="1"/>
            <p:nvPr/>
          </p:nvSpPr>
          <p:spPr>
            <a:xfrm>
              <a:off x="1320801" y="2648766"/>
              <a:ext cx="1484555" cy="2743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322A451-7741-407D-B831-1DF664FEC172}"/>
              </a:ext>
            </a:extLst>
          </p:cNvPr>
          <p:cNvGrpSpPr/>
          <p:nvPr/>
        </p:nvGrpSpPr>
        <p:grpSpPr>
          <a:xfrm>
            <a:off x="6096000" y="2648766"/>
            <a:ext cx="5290615" cy="3959618"/>
            <a:chOff x="6096000" y="2648766"/>
            <a:chExt cx="5290615" cy="3959618"/>
          </a:xfrm>
        </p:grpSpPr>
        <p:pic>
          <p:nvPicPr>
            <p:cNvPr id="12" name="Picture 12" descr="A screenshot of a cell phone&#10;&#10;Description generated with high confidence">
              <a:extLst>
                <a:ext uri="{FF2B5EF4-FFF2-40B4-BE49-F238E27FC236}">
                  <a16:creationId xmlns:a16="http://schemas.microsoft.com/office/drawing/2014/main" id="{5DD53B3B-732C-4B73-AF0A-BF73B4B0E4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096000" y="2648766"/>
              <a:ext cx="5290615" cy="3959618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FE0D74-14D0-48AA-A372-D789CE190238}"/>
                </a:ext>
              </a:extLst>
            </p:cNvPr>
            <p:cNvSpPr txBox="1"/>
            <p:nvPr/>
          </p:nvSpPr>
          <p:spPr>
            <a:xfrm>
              <a:off x="6289123" y="2648766"/>
              <a:ext cx="1484555" cy="2743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84839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DB488A-0A0C-4FBA-8826-6A25F615C1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9079" y="1327268"/>
            <a:ext cx="5116457" cy="162379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Clr>
                <a:schemeClr val="accent1"/>
              </a:buClr>
            </a:pPr>
            <a:r>
              <a:rPr lang="en-US" dirty="0"/>
              <a:t>Evacuation cost estimated from federal cost estimates related to site-specific burden of: </a:t>
            </a:r>
            <a:r>
              <a:rPr lang="en-US" i="1" dirty="0"/>
              <a:t>lodging, food, transportation, and lost income</a:t>
            </a:r>
          </a:p>
          <a:p>
            <a:pPr>
              <a:spcAft>
                <a:spcPts val="600"/>
              </a:spcAft>
              <a:buClr>
                <a:schemeClr val="accent1"/>
              </a:buClr>
            </a:pPr>
            <a:r>
              <a:rPr lang="en-US" dirty="0"/>
              <a:t>Exposure cost per person-rem taken from approved federal estimates in NUREG-1530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9B6EF2-BD55-49BD-B9CE-8A66A16CFFF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05" t="7234" r="1010" b="2174"/>
          <a:stretch/>
        </p:blipFill>
        <p:spPr>
          <a:xfrm>
            <a:off x="6205029" y="3086100"/>
            <a:ext cx="5272596" cy="29051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DA10E54-4484-479E-BD51-1BDC485A9E1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61" t="7234" r="1455" b="2174"/>
          <a:stretch/>
        </p:blipFill>
        <p:spPr>
          <a:xfrm>
            <a:off x="509079" y="3086100"/>
            <a:ext cx="5272596" cy="2905125"/>
          </a:xfrm>
          <a:prstGeom prst="rect">
            <a:avLst/>
          </a:prstGeom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FCEEEAA-DDB7-4611-A50E-BB8F8397ECCD}"/>
              </a:ext>
            </a:extLst>
          </p:cNvPr>
          <p:cNvSpPr txBox="1">
            <a:spLocks/>
          </p:cNvSpPr>
          <p:nvPr/>
        </p:nvSpPr>
        <p:spPr>
          <a:xfrm>
            <a:off x="5625536" y="1327268"/>
            <a:ext cx="6464864" cy="9533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 b="0" i="0" kern="1200" normalizeH="0" baseline="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Clr>
                <a:schemeClr val="accent1"/>
              </a:buClr>
            </a:pPr>
            <a:r>
              <a:rPr lang="en-US" dirty="0"/>
              <a:t>Emergency planners can see how site-specific populations are affected by the cost of implementing protective actions</a:t>
            </a:r>
          </a:p>
          <a:p>
            <a:pPr>
              <a:spcAft>
                <a:spcPts val="600"/>
              </a:spcAft>
              <a:buClr>
                <a:schemeClr val="accent1"/>
              </a:buClr>
            </a:pPr>
            <a:r>
              <a:rPr lang="en-US" dirty="0"/>
              <a:t>Cost of developing PRISEM for site-specific use ~ $1000</a:t>
            </a:r>
          </a:p>
          <a:p>
            <a:pPr>
              <a:spcAft>
                <a:spcPts val="600"/>
              </a:spcAft>
              <a:buClr>
                <a:schemeClr val="accent1"/>
              </a:buClr>
            </a:pPr>
            <a:r>
              <a:rPr lang="en-US" dirty="0"/>
              <a:t>Use of SIP represents savings in </a:t>
            </a:r>
            <a:r>
              <a:rPr lang="en-US" b="1" i="1" dirty="0"/>
              <a:t>hundreds of millions </a:t>
            </a:r>
            <a:r>
              <a:rPr lang="en-US" dirty="0"/>
              <a:t>to the economy</a:t>
            </a:r>
            <a:r>
              <a:rPr lang="en-US" b="1" dirty="0"/>
              <a:t> </a:t>
            </a:r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7D4CD556-3831-4654-945F-91E3479AC2CB}"/>
              </a:ext>
            </a:extLst>
          </p:cNvPr>
          <p:cNvSpPr/>
          <p:nvPr/>
        </p:nvSpPr>
        <p:spPr>
          <a:xfrm>
            <a:off x="5024581" y="3611376"/>
            <a:ext cx="175491" cy="96986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4CE1CD74-57E6-42B2-8054-3B299C5AD449}"/>
              </a:ext>
            </a:extLst>
          </p:cNvPr>
          <p:cNvSpPr/>
          <p:nvPr/>
        </p:nvSpPr>
        <p:spPr>
          <a:xfrm>
            <a:off x="10658764" y="3482110"/>
            <a:ext cx="180109" cy="199505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E2DE77-0D74-4B08-B0A7-B225040E825B}"/>
              </a:ext>
            </a:extLst>
          </p:cNvPr>
          <p:cNvSpPr txBox="1"/>
          <p:nvPr/>
        </p:nvSpPr>
        <p:spPr>
          <a:xfrm>
            <a:off x="5167744" y="3834696"/>
            <a:ext cx="1088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Cost Savings</a:t>
            </a:r>
          </a:p>
          <a:p>
            <a:r>
              <a:rPr lang="en-US" sz="1400" dirty="0"/>
              <a:t>$400 million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E9CF13-5259-4C1A-BAC2-B5583CA37D39}"/>
              </a:ext>
            </a:extLst>
          </p:cNvPr>
          <p:cNvSpPr txBox="1"/>
          <p:nvPr/>
        </p:nvSpPr>
        <p:spPr>
          <a:xfrm>
            <a:off x="10838873" y="4218027"/>
            <a:ext cx="1088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Cost Savings</a:t>
            </a:r>
          </a:p>
          <a:p>
            <a:r>
              <a:rPr lang="en-US" sz="1400" dirty="0"/>
              <a:t>$250 million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01BDC2-9AD1-B741-8138-19D17BCA4C3A}"/>
              </a:ext>
            </a:extLst>
          </p:cNvPr>
          <p:cNvSpPr txBox="1"/>
          <p:nvPr/>
        </p:nvSpPr>
        <p:spPr>
          <a:xfrm>
            <a:off x="202017" y="6360647"/>
            <a:ext cx="542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9C85964-10E7-4E93-BDEB-8157569C7A29}"/>
              </a:ext>
            </a:extLst>
          </p:cNvPr>
          <p:cNvSpPr txBox="1">
            <a:spLocks/>
          </p:cNvSpPr>
          <p:nvPr/>
        </p:nvSpPr>
        <p:spPr>
          <a:xfrm>
            <a:off x="1964334" y="342500"/>
            <a:ext cx="8501919" cy="520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0" i="0" kern="1200" cap="none" baseline="0">
                <a:solidFill>
                  <a:schemeClr val="bg1"/>
                </a:solidFill>
                <a:latin typeface="Impact"/>
                <a:ea typeface="+mj-ea"/>
                <a:cs typeface="+mj-cs"/>
              </a:defRPr>
            </a:lvl1pPr>
          </a:lstStyle>
          <a:p>
            <a:r>
              <a:rPr lang="en-US" sz="4400" dirty="0"/>
              <a:t>Economic</a:t>
            </a:r>
            <a:r>
              <a:rPr lang="en-US" sz="4800" dirty="0"/>
              <a:t> Analysis</a:t>
            </a:r>
          </a:p>
        </p:txBody>
      </p:sp>
    </p:spTree>
    <p:extLst>
      <p:ext uri="{BB962C8B-B14F-4D97-AF65-F5344CB8AC3E}">
        <p14:creationId xmlns:p14="http://schemas.microsoft.com/office/powerpoint/2010/main" val="4995274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75C7D6-6BE3-42FA-982D-656E8C0D7E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25649" y="2107203"/>
            <a:ext cx="4983146" cy="3166996"/>
          </a:xfrm>
        </p:spPr>
        <p:txBody>
          <a:bodyPr vert="horz" lIns="0" tIns="0" rIns="0" bIns="0" rtlCol="0" anchor="t">
            <a:normAutofit/>
          </a:bodyPr>
          <a:lstStyle/>
          <a:p>
            <a:pPr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PRISEM is a novel tool that provides decision-makers vital information for implementing appropriate protective actions during a time-critical event</a:t>
            </a:r>
            <a:endParaRPr lang="en-US" sz="2000" dirty="0">
              <a:cs typeface="Arial"/>
            </a:endParaRPr>
          </a:p>
          <a:p>
            <a:pPr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PRISEM is a cost-effective method to enhance public health and safety</a:t>
            </a:r>
            <a:endParaRPr lang="en-US" sz="2000" dirty="0">
              <a:cs typeface="Arial"/>
            </a:endParaRPr>
          </a:p>
          <a:p>
            <a:pPr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cs typeface="Arial"/>
              </a:rPr>
              <a:t>PRISEM can be used for research and emergency planning</a:t>
            </a:r>
            <a:endParaRPr lang="en-US" sz="3000" dirty="0">
              <a:cs typeface="Arial"/>
            </a:endParaRPr>
          </a:p>
          <a:p>
            <a:endParaRPr lang="en-US" dirty="0">
              <a:cs typeface="Arial"/>
            </a:endParaRPr>
          </a:p>
        </p:txBody>
      </p:sp>
      <p:pic>
        <p:nvPicPr>
          <p:cNvPr id="6" name="Picture 14" descr="A picture containing computer&#10;&#10;Description generated with very high confidence">
            <a:extLst>
              <a:ext uri="{FF2B5EF4-FFF2-40B4-BE49-F238E27FC236}">
                <a16:creationId xmlns:a16="http://schemas.microsoft.com/office/drawing/2014/main" id="{8DB6E641-8FE6-494E-B17A-60BF8D5359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8921" y="2088074"/>
            <a:ext cx="3336532" cy="29656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27C0069-D3E3-064C-B72F-31852CB5D465}"/>
              </a:ext>
            </a:extLst>
          </p:cNvPr>
          <p:cNvSpPr txBox="1"/>
          <p:nvPr/>
        </p:nvSpPr>
        <p:spPr>
          <a:xfrm>
            <a:off x="202017" y="6360647"/>
            <a:ext cx="51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0E74F2F-60AC-4073-A204-756A78CC80D0}"/>
              </a:ext>
            </a:extLst>
          </p:cNvPr>
          <p:cNvSpPr txBox="1">
            <a:spLocks/>
          </p:cNvSpPr>
          <p:nvPr/>
        </p:nvSpPr>
        <p:spPr>
          <a:xfrm>
            <a:off x="1964334" y="342500"/>
            <a:ext cx="8501919" cy="520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0" i="0" kern="1200" cap="none" baseline="0">
                <a:solidFill>
                  <a:schemeClr val="bg1"/>
                </a:solidFill>
                <a:latin typeface="Impact"/>
                <a:ea typeface="+mj-ea"/>
                <a:cs typeface="+mj-cs"/>
              </a:defRPr>
            </a:lvl1pPr>
          </a:lstStyle>
          <a:p>
            <a:r>
              <a:rPr lang="en-US" sz="4400" dirty="0"/>
              <a:t>Conclusions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8182806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mpact"/>
              </a:rPr>
              <a:t>Questions?</a:t>
            </a:r>
            <a:endParaRPr lang="en-US" sz="9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418730"/>
            <a:ext cx="52722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/>
              <a:t>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51DB10-0159-3D45-85F0-170F08B6C5BA}"/>
              </a:ext>
            </a:extLst>
          </p:cNvPr>
          <p:cNvSpPr txBox="1"/>
          <p:nvPr/>
        </p:nvSpPr>
        <p:spPr>
          <a:xfrm>
            <a:off x="202017" y="6360647"/>
            <a:ext cx="527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4975643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8B1C934-DB87-4C10-9983-580CD8419444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dirty="0"/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4AC71DEF-765B-47AD-AB5B-5531EAB5EA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320" y="1311508"/>
            <a:ext cx="6002985" cy="4604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CAA5549-DB0E-42F1-9819-BDE59AC1952D}"/>
              </a:ext>
            </a:extLst>
          </p:cNvPr>
          <p:cNvSpPr txBox="1">
            <a:spLocks/>
          </p:cNvSpPr>
          <p:nvPr/>
        </p:nvSpPr>
        <p:spPr>
          <a:xfrm>
            <a:off x="1964334" y="342500"/>
            <a:ext cx="9082357" cy="520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0" i="0" kern="1200" cap="none" baseline="0">
                <a:solidFill>
                  <a:schemeClr val="bg1"/>
                </a:solidFill>
                <a:latin typeface="Impact"/>
                <a:ea typeface="+mj-ea"/>
                <a:cs typeface="+mj-cs"/>
              </a:defRPr>
            </a:lvl1pPr>
          </a:lstStyle>
          <a:p>
            <a:r>
              <a:rPr lang="en-US" sz="4400" dirty="0"/>
              <a:t>Time-Dependent</a:t>
            </a:r>
            <a:r>
              <a:rPr lang="en-US" sz="4800" dirty="0"/>
              <a:t> Protection Factor</a:t>
            </a:r>
          </a:p>
        </p:txBody>
      </p:sp>
    </p:spTree>
    <p:extLst>
      <p:ext uri="{BB962C8B-B14F-4D97-AF65-F5344CB8AC3E}">
        <p14:creationId xmlns:p14="http://schemas.microsoft.com/office/powerpoint/2010/main" val="3703850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6381A12-BFE6-41BF-B015-E39292671D12}"/>
              </a:ext>
            </a:extLst>
          </p:cNvPr>
          <p:cNvSpPr txBox="1">
            <a:spLocks/>
          </p:cNvSpPr>
          <p:nvPr/>
        </p:nvSpPr>
        <p:spPr>
          <a:xfrm>
            <a:off x="1964334" y="342500"/>
            <a:ext cx="8501919" cy="520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0" i="0" kern="1200" cap="none" baseline="0">
                <a:solidFill>
                  <a:schemeClr val="bg1"/>
                </a:solidFill>
                <a:latin typeface="Impact"/>
                <a:ea typeface="+mj-ea"/>
                <a:cs typeface="+mj-cs"/>
              </a:defRPr>
            </a:lvl1pPr>
          </a:lstStyle>
          <a:p>
            <a:r>
              <a:rPr lang="en-US" sz="4400" dirty="0"/>
              <a:t>Background</a:t>
            </a:r>
            <a:endParaRPr lang="en-US" sz="4800" dirty="0"/>
          </a:p>
        </p:txBody>
      </p:sp>
      <p:pic>
        <p:nvPicPr>
          <p:cNvPr id="6" name="Picture 9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43ABDD80-AB9D-4227-AEAB-FF6D9E533B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012" b="6012"/>
          <a:stretch/>
        </p:blipFill>
        <p:spPr>
          <a:xfrm>
            <a:off x="7041180" y="1851351"/>
            <a:ext cx="4729073" cy="4160415"/>
          </a:xfrm>
          <a:prstGeom prst="rect">
            <a:avLst/>
          </a:prstGeom>
        </p:spPr>
      </p:pic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C2B97CC9-F67D-4272-A16B-9645340A44C9}"/>
              </a:ext>
            </a:extLst>
          </p:cNvPr>
          <p:cNvSpPr txBox="1">
            <a:spLocks/>
          </p:cNvSpPr>
          <p:nvPr/>
        </p:nvSpPr>
        <p:spPr>
          <a:xfrm>
            <a:off x="495638" y="1998328"/>
            <a:ext cx="6453179" cy="3866459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Protective Action Guides (PAGs) are based on the premise that protective actions should do more good than harm.</a:t>
            </a:r>
          </a:p>
          <a:p>
            <a:pPr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Sheltering-in-place may be just as effective as evacuation in some cases.</a:t>
            </a:r>
          </a:p>
          <a:p>
            <a:pPr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 practical tools assess the benefit of shelters         for the immediate time period following a release.</a:t>
            </a:r>
          </a:p>
          <a:p>
            <a:pPr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Design Challenge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Develop a tool to analyze the benefit of shelter-in-place vs. evacuation.</a:t>
            </a:r>
          </a:p>
          <a:p>
            <a:pPr marL="457200" indent="-457200">
              <a:spcAft>
                <a:spcPts val="1200"/>
              </a:spcAft>
              <a:buFont typeface="Arial,Sans-Serif"/>
              <a:buChar char="•"/>
            </a:pPr>
            <a:endParaRPr lang="en-US" sz="20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4543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4B5E10-D4A5-496E-905A-BE498687E8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85669" y="1891722"/>
            <a:ext cx="10220663" cy="4156588"/>
          </a:xfrm>
        </p:spPr>
        <p:txBody>
          <a:bodyPr vert="horz" lIns="0" tIns="0" rIns="0" bIns="0" rtlCol="0" anchor="t">
            <a:normAutofit lnSpcReduction="10000"/>
          </a:bodyPr>
          <a:lstStyle/>
          <a:p>
            <a:pPr fontAlgn="base">
              <a:spcAft>
                <a:spcPts val="1200"/>
              </a:spcAft>
              <a:buClr>
                <a:schemeClr val="accent1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2000" dirty="0"/>
              <a:t>Capability to import data from RASCAL dose projection software.​</a:t>
            </a:r>
          </a:p>
          <a:p>
            <a:pPr fontAlgn="base">
              <a:spcAft>
                <a:spcPts val="1200"/>
              </a:spcAft>
              <a:buClr>
                <a:schemeClr val="accent1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2000" dirty="0"/>
              <a:t>Account for specific exposure pathways of cloudshine, groundshine, and inhalation. ​</a:t>
            </a:r>
            <a:endParaRPr lang="en-US" sz="2000" dirty="0">
              <a:cs typeface="Arial"/>
            </a:endParaRPr>
          </a:p>
          <a:p>
            <a:pPr fontAlgn="base">
              <a:spcAft>
                <a:spcPts val="1200"/>
              </a:spcAft>
              <a:buClr>
                <a:schemeClr val="accent1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2000" dirty="0"/>
              <a:t>Capability to import and read from various file formats including GIS shape txt files. ​</a:t>
            </a:r>
            <a:endParaRPr lang="en-US" sz="2000" dirty="0">
              <a:cs typeface="Arial"/>
            </a:endParaRPr>
          </a:p>
          <a:p>
            <a:pPr fontAlgn="base">
              <a:spcAft>
                <a:spcPts val="1200"/>
              </a:spcAft>
              <a:buClr>
                <a:schemeClr val="accent1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2000" dirty="0"/>
              <a:t>Provide time-integrated dose in 15-minute intervals up to 96 hours from t=0                             (start of radiological release). ​</a:t>
            </a:r>
            <a:endParaRPr lang="en-US" sz="2000" dirty="0">
              <a:cs typeface="Arial"/>
            </a:endParaRPr>
          </a:p>
          <a:p>
            <a:pPr fontAlgn="base">
              <a:spcAft>
                <a:spcPts val="1200"/>
              </a:spcAft>
              <a:buClr>
                <a:schemeClr val="accent1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2000" dirty="0"/>
              <a:t>Compute time-dependent, material-specific, and energy dependent building                         protection factors based on radionuclide mix and shelter construction and type. ​</a:t>
            </a:r>
            <a:endParaRPr lang="en-US" sz="2000" dirty="0">
              <a:cs typeface="Arial"/>
            </a:endParaRPr>
          </a:p>
          <a:p>
            <a:pPr fontAlgn="base">
              <a:spcAft>
                <a:spcPts val="1200"/>
              </a:spcAft>
              <a:buClr>
                <a:schemeClr val="accent1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2000" dirty="0"/>
              <a:t>Apply protection factors to dose projection and provide time-dependent dose output. ​</a:t>
            </a:r>
            <a:endParaRPr lang="en-US" sz="2000" dirty="0">
              <a:cs typeface="Arial"/>
            </a:endParaRPr>
          </a:p>
          <a:p>
            <a:pPr fontAlgn="base">
              <a:spcAft>
                <a:spcPts val="1200"/>
              </a:spcAft>
              <a:buClr>
                <a:schemeClr val="accent1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2000" dirty="0"/>
              <a:t>Provide assessment of SIP effectiveness within 15 minutes. ​</a:t>
            </a:r>
            <a:endParaRPr lang="en-US" sz="2000" dirty="0">
              <a:cs typeface="Arial"/>
            </a:endParaRPr>
          </a:p>
          <a:p>
            <a:pPr fontAlgn="base">
              <a:spcAft>
                <a:spcPts val="1200"/>
              </a:spcAft>
              <a:buClr>
                <a:schemeClr val="accent1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2000" dirty="0"/>
              <a:t>Provide computation of evacuation dose for comparison to SIP. ​</a:t>
            </a:r>
            <a:endParaRPr lang="en-US" sz="2000" dirty="0">
              <a:cs typeface="Arial"/>
            </a:endParaRPr>
          </a:p>
          <a:p>
            <a:pPr marL="0" indent="0">
              <a:lnSpc>
                <a:spcPct val="150000"/>
              </a:lnSpc>
              <a:buClr>
                <a:schemeClr val="accent1"/>
              </a:buClr>
              <a:buNone/>
            </a:pPr>
            <a:endParaRPr lang="en-US" sz="20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6381A12-BFE6-41BF-B015-E39292671D12}"/>
              </a:ext>
            </a:extLst>
          </p:cNvPr>
          <p:cNvSpPr txBox="1">
            <a:spLocks/>
          </p:cNvSpPr>
          <p:nvPr/>
        </p:nvSpPr>
        <p:spPr>
          <a:xfrm>
            <a:off x="1964334" y="342500"/>
            <a:ext cx="8501919" cy="520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0" i="0" kern="1200" cap="none" baseline="0">
                <a:solidFill>
                  <a:schemeClr val="bg1"/>
                </a:solidFill>
                <a:latin typeface="Impact"/>
                <a:ea typeface="+mj-ea"/>
                <a:cs typeface="+mj-cs"/>
              </a:defRPr>
            </a:lvl1pPr>
          </a:lstStyle>
          <a:p>
            <a:r>
              <a:rPr lang="en-US" sz="4400" dirty="0"/>
              <a:t>Constraints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948314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6381A12-BFE6-41BF-B015-E39292671D12}"/>
              </a:ext>
            </a:extLst>
          </p:cNvPr>
          <p:cNvSpPr txBox="1">
            <a:spLocks/>
          </p:cNvSpPr>
          <p:nvPr/>
        </p:nvSpPr>
        <p:spPr>
          <a:xfrm>
            <a:off x="1964334" y="342500"/>
            <a:ext cx="8501919" cy="520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0" i="0" kern="1200" cap="none" baseline="0">
                <a:solidFill>
                  <a:schemeClr val="bg1"/>
                </a:solidFill>
                <a:latin typeface="Impact"/>
                <a:ea typeface="+mj-ea"/>
                <a:cs typeface="+mj-cs"/>
              </a:defRPr>
            </a:lvl1pPr>
          </a:lstStyle>
          <a:p>
            <a:r>
              <a:rPr lang="en-US" sz="4400" dirty="0"/>
              <a:t>RASCAL</a:t>
            </a:r>
            <a:endParaRPr lang="en-US" sz="4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F09428-D74C-404E-9956-F7A0F4B4B0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37" y="1636776"/>
            <a:ext cx="7126890" cy="4407465"/>
          </a:xfrm>
          <a:prstGeom prst="rect">
            <a:avLst/>
          </a:prstGeom>
        </p:spPr>
      </p:pic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A67B4A89-7BAC-40B1-9BFC-7D7D28430F29}"/>
              </a:ext>
            </a:extLst>
          </p:cNvPr>
          <p:cNvSpPr txBox="1">
            <a:spLocks/>
          </p:cNvSpPr>
          <p:nvPr/>
        </p:nvSpPr>
        <p:spPr>
          <a:xfrm>
            <a:off x="8317065" y="1636776"/>
            <a:ext cx="3874935" cy="391677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RASCAL provides                 dose rate data for:</a:t>
            </a:r>
          </a:p>
          <a:p>
            <a:pPr lvl="1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Cloudshine</a:t>
            </a:r>
          </a:p>
          <a:p>
            <a:pPr lvl="1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Groundshine</a:t>
            </a:r>
          </a:p>
          <a:p>
            <a:pPr lvl="1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Inhalation</a:t>
            </a:r>
          </a:p>
          <a:p>
            <a:pPr marL="457200" lvl="1" indent="0">
              <a:buFont typeface="Arial" charset="2"/>
              <a:buNone/>
            </a:pPr>
            <a:endParaRPr lang="en-US" sz="1600" dirty="0">
              <a:latin typeface="Calibri"/>
              <a:cs typeface="Calibri"/>
            </a:endParaRPr>
          </a:p>
          <a:p>
            <a:pPr marL="457200" lvl="1" indent="0">
              <a:buFont typeface="Arial"/>
              <a:buNone/>
            </a:pPr>
            <a:endParaRPr lang="en-US" sz="1600" dirty="0">
              <a:latin typeface="Calibri"/>
              <a:cs typeface="Calibri"/>
            </a:endParaRPr>
          </a:p>
          <a:p>
            <a:endParaRPr lang="en-US" sz="1600" dirty="0">
              <a:latin typeface="Calibri"/>
              <a:cs typeface="Arial"/>
            </a:endParaRPr>
          </a:p>
          <a:p>
            <a:endParaRPr lang="en-US" dirty="0">
              <a:cs typeface="Arial"/>
            </a:endParaRPr>
          </a:p>
        </p:txBody>
      </p:sp>
      <p:pic>
        <p:nvPicPr>
          <p:cNvPr id="5" name="Picture 9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C4D984EA-91A6-4B57-97FF-266F10D96A6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012" b="6012"/>
          <a:stretch/>
        </p:blipFill>
        <p:spPr>
          <a:xfrm>
            <a:off x="8651630" y="3842078"/>
            <a:ext cx="2503161" cy="2202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885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6381A12-BFE6-41BF-B015-E39292671D12}"/>
              </a:ext>
            </a:extLst>
          </p:cNvPr>
          <p:cNvSpPr txBox="1">
            <a:spLocks/>
          </p:cNvSpPr>
          <p:nvPr/>
        </p:nvSpPr>
        <p:spPr>
          <a:xfrm>
            <a:off x="1964334" y="342500"/>
            <a:ext cx="8501919" cy="520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0" i="0" kern="1200" cap="none" baseline="0">
                <a:solidFill>
                  <a:schemeClr val="bg1"/>
                </a:solidFill>
                <a:latin typeface="Impact"/>
                <a:ea typeface="+mj-ea"/>
                <a:cs typeface="+mj-cs"/>
              </a:defRPr>
            </a:lvl1pPr>
          </a:lstStyle>
          <a:p>
            <a:r>
              <a:rPr lang="en-US" sz="4400" dirty="0"/>
              <a:t>RASCAL</a:t>
            </a:r>
            <a:endParaRPr lang="en-US" sz="4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05003B0-CB87-48BE-AF40-B418AF1BD6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1771" t="1376" r="2205" b="2351"/>
          <a:stretch/>
        </p:blipFill>
        <p:spPr>
          <a:xfrm>
            <a:off x="383164" y="1963593"/>
            <a:ext cx="3567113" cy="35671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D2F264D-9181-4731-9FF4-C4E37707443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1442" t="1380" r="1786" b="2098"/>
          <a:stretch/>
        </p:blipFill>
        <p:spPr>
          <a:xfrm>
            <a:off x="4295558" y="1963592"/>
            <a:ext cx="3567114" cy="35671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105533D-6147-41C2-B34E-0EDA7E59F1A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977" t="1389" r="2003" b="1591"/>
          <a:stretch/>
        </p:blipFill>
        <p:spPr>
          <a:xfrm>
            <a:off x="8207952" y="1963592"/>
            <a:ext cx="3567114" cy="356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236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3F7420-B92F-4C02-AAB9-A7B879A019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0147" y="1285543"/>
            <a:ext cx="5058049" cy="150517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Equations derived from a mass balance                  air flow model of the shelter</a:t>
            </a:r>
          </a:p>
          <a:p>
            <a:pPr>
              <a:spcAft>
                <a:spcPts val="600"/>
              </a:spcAft>
            </a:pPr>
            <a:r>
              <a:rPr lang="en-US" dirty="0"/>
              <a:t>Input is inhalation dose from RASCAL</a:t>
            </a:r>
          </a:p>
          <a:p>
            <a:pPr>
              <a:spcAft>
                <a:spcPts val="600"/>
              </a:spcAft>
            </a:pPr>
            <a:r>
              <a:rPr lang="en-US" dirty="0"/>
              <a:t>Region specific air filtration parameters used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A0144F0-78A8-4C85-8046-BBC13B16ED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14"/>
          <a:stretch/>
        </p:blipFill>
        <p:spPr bwMode="auto">
          <a:xfrm>
            <a:off x="7201983" y="1854206"/>
            <a:ext cx="3125917" cy="228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3117E14-B655-4C4D-A80E-EBC02D43EC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388" y="4109930"/>
            <a:ext cx="3076741" cy="228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A39FF77-5816-458C-B39D-50E3FDB39F9B}"/>
                  </a:ext>
                </a:extLst>
              </p:cNvPr>
              <p:cNvSpPr txBox="1"/>
              <p:nvPr/>
            </p:nvSpPr>
            <p:spPr>
              <a:xfrm>
                <a:off x="633785" y="5036267"/>
                <a:ext cx="5282845" cy="1331216"/>
              </a:xfrm>
              <a:prstGeom prst="flowChartAlternateProcess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𝑂𝑈𝑇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𝐼𝑁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𝑂𝑈𝑇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𝑆𝑈𝑃𝑃𝐿𝑌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𝐼𝑁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𝐸𝑋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𝐼𝑁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𝐸𝑋𝐻𝐴𝑈𝑆𝑇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A39FF77-5816-458C-B39D-50E3FDB39F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785" y="5036267"/>
                <a:ext cx="5282845" cy="1331216"/>
              </a:xfrm>
              <a:prstGeom prst="flowChartAlternateProcess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24" name="Straight Connector 1023">
            <a:extLst>
              <a:ext uri="{FF2B5EF4-FFF2-40B4-BE49-F238E27FC236}">
                <a16:creationId xmlns:a16="http://schemas.microsoft.com/office/drawing/2014/main" id="{EC415B93-EC1B-4A2C-8D04-EB5F17645A67}"/>
              </a:ext>
            </a:extLst>
          </p:cNvPr>
          <p:cNvCxnSpPr/>
          <p:nvPr/>
        </p:nvCxnSpPr>
        <p:spPr>
          <a:xfrm>
            <a:off x="6640286" y="1133475"/>
            <a:ext cx="0" cy="54414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5" name="TextBox 1024">
            <a:extLst>
              <a:ext uri="{FF2B5EF4-FFF2-40B4-BE49-F238E27FC236}">
                <a16:creationId xmlns:a16="http://schemas.microsoft.com/office/drawing/2014/main" id="{930683A9-FD7A-4EEF-8114-0E2D865A69E6}"/>
              </a:ext>
            </a:extLst>
          </p:cNvPr>
          <p:cNvSpPr txBox="1"/>
          <p:nvPr/>
        </p:nvSpPr>
        <p:spPr>
          <a:xfrm>
            <a:off x="7063671" y="1213167"/>
            <a:ext cx="4505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Model Validation</a:t>
            </a: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Benchmarked against data from Kulmala et al.</a:t>
            </a:r>
          </a:p>
        </p:txBody>
      </p:sp>
      <p:sp>
        <p:nvSpPr>
          <p:cNvPr id="1027" name="TextBox 1026">
            <a:extLst>
              <a:ext uri="{FF2B5EF4-FFF2-40B4-BE49-F238E27FC236}">
                <a16:creationId xmlns:a16="http://schemas.microsoft.com/office/drawing/2014/main" id="{20714289-FF97-4E82-BA2F-29FAB0990F58}"/>
              </a:ext>
            </a:extLst>
          </p:cNvPr>
          <p:cNvSpPr txBox="1"/>
          <p:nvPr/>
        </p:nvSpPr>
        <p:spPr>
          <a:xfrm>
            <a:off x="10490826" y="2814130"/>
            <a:ext cx="1078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Kulmala</a:t>
            </a:r>
          </a:p>
        </p:txBody>
      </p:sp>
      <p:sp>
        <p:nvSpPr>
          <p:cNvPr id="1029" name="TextBox 1028">
            <a:extLst>
              <a:ext uri="{FF2B5EF4-FFF2-40B4-BE49-F238E27FC236}">
                <a16:creationId xmlns:a16="http://schemas.microsoft.com/office/drawing/2014/main" id="{CA0BCE4D-B3A3-4BC8-A629-3A4DC97D1CD9}"/>
              </a:ext>
            </a:extLst>
          </p:cNvPr>
          <p:cNvSpPr txBox="1"/>
          <p:nvPr/>
        </p:nvSpPr>
        <p:spPr>
          <a:xfrm>
            <a:off x="10365184" y="5092726"/>
            <a:ext cx="14428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Design Team</a:t>
            </a:r>
          </a:p>
        </p:txBody>
      </p:sp>
      <p:pic>
        <p:nvPicPr>
          <p:cNvPr id="1030" name="Picture 1029">
            <a:extLst>
              <a:ext uri="{FF2B5EF4-FFF2-40B4-BE49-F238E27FC236}">
                <a16:creationId xmlns:a16="http://schemas.microsoft.com/office/drawing/2014/main" id="{6422A256-5C26-4D5D-8848-43B40A1124B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291" y="2559767"/>
            <a:ext cx="5410200" cy="24765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98EAC90A-92B1-4E51-9149-9B605AB03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334" y="342500"/>
            <a:ext cx="8501919" cy="520168"/>
          </a:xfrm>
        </p:spPr>
        <p:txBody>
          <a:bodyPr/>
          <a:lstStyle/>
          <a:p>
            <a:r>
              <a:rPr lang="en-US" sz="4400" dirty="0"/>
              <a:t>Dose Pathway - Inhalation</a:t>
            </a:r>
          </a:p>
        </p:txBody>
      </p:sp>
    </p:spTree>
    <p:extLst>
      <p:ext uri="{BB962C8B-B14F-4D97-AF65-F5344CB8AC3E}">
        <p14:creationId xmlns:p14="http://schemas.microsoft.com/office/powerpoint/2010/main" val="4218274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B4098142-C518-4F6C-AC29-B695607ABD74}"/>
              </a:ext>
            </a:extLst>
          </p:cNvPr>
          <p:cNvGrpSpPr/>
          <p:nvPr/>
        </p:nvGrpSpPr>
        <p:grpSpPr>
          <a:xfrm>
            <a:off x="22436988" y="6736607"/>
            <a:ext cx="9894068" cy="8586006"/>
            <a:chOff x="22436988" y="6736607"/>
            <a:chExt cx="9894068" cy="858600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BCD5DBC-83A9-4465-8727-9CD90A4D81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436988" y="6736607"/>
              <a:ext cx="9894068" cy="8037373"/>
            </a:xfrm>
            <a:prstGeom prst="rect">
              <a:avLst/>
            </a:prstGeom>
          </p:spPr>
        </p:pic>
        <p:sp>
          <p:nvSpPr>
            <p:cNvPr id="8" name="TextBox 3">
              <a:extLst>
                <a:ext uri="{FF2B5EF4-FFF2-40B4-BE49-F238E27FC236}">
                  <a16:creationId xmlns:a16="http://schemas.microsoft.com/office/drawing/2014/main" id="{DD4DDD4A-A9F3-4330-8684-6B299D23EEF3}"/>
                </a:ext>
              </a:extLst>
            </p:cNvPr>
            <p:cNvSpPr txBox="1"/>
            <p:nvPr/>
          </p:nvSpPr>
          <p:spPr>
            <a:xfrm>
              <a:off x="24299837" y="14737838"/>
              <a:ext cx="71688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194451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388900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583351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777801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972252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3166703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5361152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7555603" algn="l" defTabSz="4388900" rtl="0" eaLnBrk="1" latinLnBrk="0" hangingPunct="1">
                <a:defRPr sz="8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3200" dirty="0"/>
                <a:t>Figure 1: Dose Curves Example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F1A37E6-DBF1-4B91-8320-769C7007311F}"/>
              </a:ext>
            </a:extLst>
          </p:cNvPr>
          <p:cNvGrpSpPr/>
          <p:nvPr/>
        </p:nvGrpSpPr>
        <p:grpSpPr>
          <a:xfrm>
            <a:off x="1964334" y="2786571"/>
            <a:ext cx="5170550" cy="3775005"/>
            <a:chOff x="1383738" y="1243913"/>
            <a:chExt cx="6499127" cy="474499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152D566-A951-460E-80E5-10D99F6F382D}"/>
                </a:ext>
              </a:extLst>
            </p:cNvPr>
            <p:cNvSpPr/>
            <p:nvPr/>
          </p:nvSpPr>
          <p:spPr>
            <a:xfrm>
              <a:off x="1383738" y="1243913"/>
              <a:ext cx="6499127" cy="338575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82000">
                  <a:schemeClr val="bg1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5C95A-5748-478F-974A-5786F0426992}"/>
                </a:ext>
              </a:extLst>
            </p:cNvPr>
            <p:cNvGrpSpPr/>
            <p:nvPr/>
          </p:nvGrpSpPr>
          <p:grpSpPr>
            <a:xfrm>
              <a:off x="1383738" y="1243913"/>
              <a:ext cx="6499127" cy="4744995"/>
              <a:chOff x="1383738" y="1243913"/>
              <a:chExt cx="6499127" cy="4744995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EA56639-01BD-4E48-A049-0E829DA7A1CA}"/>
                  </a:ext>
                </a:extLst>
              </p:cNvPr>
              <p:cNvSpPr/>
              <p:nvPr/>
            </p:nvSpPr>
            <p:spPr>
              <a:xfrm>
                <a:off x="2248933" y="1598141"/>
                <a:ext cx="939113" cy="20841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27119A9E-681C-4673-B67C-960687E949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b="22934"/>
              <a:stretch/>
            </p:blipFill>
            <p:spPr>
              <a:xfrm>
                <a:off x="1383738" y="1243913"/>
                <a:ext cx="6499127" cy="4744995"/>
              </a:xfrm>
              <a:prstGeom prst="rect">
                <a:avLst/>
              </a:prstGeom>
              <a:effectLst/>
            </p:spPr>
          </p:pic>
        </p:grpSp>
      </p:grp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EE2EEC75-9D53-42B1-BDF3-6BCCEF18A112}"/>
              </a:ext>
            </a:extLst>
          </p:cNvPr>
          <p:cNvSpPr txBox="1">
            <a:spLocks/>
          </p:cNvSpPr>
          <p:nvPr/>
        </p:nvSpPr>
        <p:spPr>
          <a:xfrm>
            <a:off x="1643935" y="1458245"/>
            <a:ext cx="9458174" cy="78293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 b="0" i="0" kern="1200" normalizeH="0" baseline="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dirty="0"/>
              <a:t>Building protection factors are typically applied as constants independent of radionuclide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dirty="0"/>
              <a:t>In reality, shielding effectiveness will change over time and by pathway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64D72EDD-006C-4BEA-8896-9A352F09B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334" y="342500"/>
            <a:ext cx="8501919" cy="520168"/>
          </a:xfrm>
        </p:spPr>
        <p:txBody>
          <a:bodyPr/>
          <a:lstStyle/>
          <a:p>
            <a:r>
              <a:rPr lang="en-US" sz="4400" dirty="0"/>
              <a:t>Building Protection Factors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E3E7B042-230A-4A88-8917-35B1EEDE91A7}"/>
              </a:ext>
            </a:extLst>
          </p:cNvPr>
          <p:cNvSpPr txBox="1">
            <a:spLocks/>
          </p:cNvSpPr>
          <p:nvPr/>
        </p:nvSpPr>
        <p:spPr>
          <a:xfrm>
            <a:off x="1964334" y="2390401"/>
            <a:ext cx="9458174" cy="78293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74320" marR="0" indent="-27432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 b="0" i="0" kern="1200" normalizeH="0" baseline="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dirty="0"/>
              <a:t>				  Constant PF						   Energy-dependent PF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5E96924-6F2E-43EB-8B91-50611B2D3E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0290" y="2781866"/>
            <a:ext cx="3067501" cy="35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909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976A6963-52BD-437C-AC37-D21FB80BE0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17962" y="1472576"/>
            <a:ext cx="5861411" cy="222146"/>
          </a:xfrm>
        </p:spPr>
        <p:txBody>
          <a:bodyPr vert="horz" lIns="0" tIns="0" rIns="0" bIns="0" rtlCol="0" anchor="t">
            <a:normAutofit fontScale="70000" lnSpcReduction="20000"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dirty="0">
              <a:cs typeface="Arial"/>
            </a:endParaRP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BA6F25A7-7099-49B9-98A6-C97BBD789C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8401" y="1472576"/>
            <a:ext cx="5412251" cy="3411537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dirty="0">
                <a:cs typeface="Arial"/>
              </a:rPr>
              <a:t>Modeled time- and energy-dependent protection factor equations for residential homes</a:t>
            </a:r>
          </a:p>
          <a:p>
            <a:pPr lvl="1"/>
            <a:r>
              <a:rPr lang="en-US" sz="1800" dirty="0">
                <a:cs typeface="Arial"/>
              </a:rPr>
              <a:t>Energy weighted by isotopic importance</a:t>
            </a:r>
          </a:p>
          <a:p>
            <a:pPr lvl="1"/>
            <a:r>
              <a:rPr lang="en-US" sz="1800" dirty="0">
                <a:cs typeface="Arial"/>
              </a:rPr>
              <a:t>Time dependent to account for short-lived isotope decay</a:t>
            </a:r>
          </a:p>
          <a:p>
            <a:pPr lvl="1"/>
            <a:r>
              <a:rPr lang="en-US" sz="1800" dirty="0">
                <a:cs typeface="Arial"/>
              </a:rPr>
              <a:t>Sensitivity analysis performed to quantify uncertainty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6224FD-E88C-4627-B6AD-A4E63C757CC5}"/>
              </a:ext>
            </a:extLst>
          </p:cNvPr>
          <p:cNvSpPr/>
          <p:nvPr/>
        </p:nvSpPr>
        <p:spPr>
          <a:xfrm>
            <a:off x="5974812" y="3244334"/>
            <a:ext cx="44087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ADBE936-CA00-4323-BB1B-50AAF37B9074}"/>
                  </a:ext>
                </a:extLst>
              </p:cNvPr>
              <p:cNvSpPr/>
              <p:nvPr/>
            </p:nvSpPr>
            <p:spPr>
              <a:xfrm>
                <a:off x="6223000" y="2304958"/>
                <a:ext cx="5584990" cy="38653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𝑖𝑇𝑂𝑇𝐴𝐿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𝑆𝐼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0.084∗</m:t>
                                  </m:r>
                                  <m:func>
                                    <m:func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func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+0.7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98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𝑌𝑖𝑒𝑙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𝑇𝑂𝑇𝐴𝐿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𝑖𝑇𝑂𝑇𝐴𝐿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limLoc m:val="undOv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𝑆h𝑒𝑙𝑡𝑒𝑟𝑒𝑑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𝐷𝑜𝑠𝑒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𝑇𝑂𝑇𝐴𝐿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𝑂𝑢𝑡𝑠𝑖𝑑𝑒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𝐷𝑜𝑠𝑒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ADBE936-CA00-4323-BB1B-50AAF37B90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3000" y="2304958"/>
                <a:ext cx="5584990" cy="38653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4DA64660-B22C-40CB-965A-BDC1875D0B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7643" y="2304075"/>
            <a:ext cx="5944829" cy="211076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2036CE7-0108-4D72-B294-BD6A56EE6DC8}"/>
              </a:ext>
            </a:extLst>
          </p:cNvPr>
          <p:cNvSpPr txBox="1"/>
          <p:nvPr/>
        </p:nvSpPr>
        <p:spPr>
          <a:xfrm>
            <a:off x="6023483" y="1654005"/>
            <a:ext cx="5861411" cy="6155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 dirty="0"/>
              <a:t>One-Story Building Cloudshine Protection Factors</a:t>
            </a:r>
          </a:p>
          <a:p>
            <a:pPr algn="ctr"/>
            <a:r>
              <a:rPr lang="en-US" sz="1400" dirty="0">
                <a:cs typeface="Calibri"/>
              </a:rPr>
              <a:t>x = photon energy (MeV)</a:t>
            </a:r>
            <a:endParaRPr lang="en-US" dirty="0">
              <a:cs typeface="Calibri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37930E51-CDA0-4AB8-A9DA-32D34FD499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859768"/>
              </p:ext>
            </p:extLst>
          </p:nvPr>
        </p:nvGraphicFramePr>
        <p:xfrm>
          <a:off x="1146942" y="3765572"/>
          <a:ext cx="3935167" cy="24062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55020">
                  <a:extLst>
                    <a:ext uri="{9D8B030D-6E8A-4147-A177-3AD203B41FA5}">
                      <a16:colId xmlns:a16="http://schemas.microsoft.com/office/drawing/2014/main" val="4168552473"/>
                    </a:ext>
                  </a:extLst>
                </a:gridCol>
                <a:gridCol w="1018567">
                  <a:extLst>
                    <a:ext uri="{9D8B030D-6E8A-4147-A177-3AD203B41FA5}">
                      <a16:colId xmlns:a16="http://schemas.microsoft.com/office/drawing/2014/main" val="3817079086"/>
                    </a:ext>
                  </a:extLst>
                </a:gridCol>
                <a:gridCol w="1061580">
                  <a:extLst>
                    <a:ext uri="{9D8B030D-6E8A-4147-A177-3AD203B41FA5}">
                      <a16:colId xmlns:a16="http://schemas.microsoft.com/office/drawing/2014/main" val="1340136231"/>
                    </a:ext>
                  </a:extLst>
                </a:gridCol>
              </a:tblGrid>
              <a:tr h="405445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One Story Vinyl No Basement Groundshine Day 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891661"/>
                  </a:ext>
                </a:extLst>
              </a:tr>
              <a:tr h="257841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Calculated Energy-Dependent PF = 0.532915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7331298"/>
                  </a:ext>
                </a:extLst>
              </a:tr>
              <a:tr h="45371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Energy of Remainder (MeV)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 PF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% diff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82877132"/>
                  </a:ext>
                </a:extLst>
              </a:tr>
              <a:tr h="25784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0.001*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0.5050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5.37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71713439"/>
                  </a:ext>
                </a:extLst>
              </a:tr>
              <a:tr h="25784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0.5145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3.51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16342513"/>
                  </a:ext>
                </a:extLst>
              </a:tr>
              <a:tr h="25784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0.5240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1.68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21253142"/>
                  </a:ext>
                </a:extLst>
              </a:tr>
              <a:tr h="25784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0.5335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5073356"/>
                  </a:ext>
                </a:extLst>
              </a:tr>
              <a:tr h="25784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10*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0.5526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3.62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85015078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BD0B01A6-E8A3-4C72-A181-052A2BF1A1A9}"/>
              </a:ext>
            </a:extLst>
          </p:cNvPr>
          <p:cNvSpPr txBox="1"/>
          <p:nvPr/>
        </p:nvSpPr>
        <p:spPr>
          <a:xfrm>
            <a:off x="6177643" y="1345307"/>
            <a:ext cx="5861411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 dirty="0"/>
              <a:t>Protection Factor Example</a:t>
            </a:r>
            <a:endParaRPr lang="en-US" dirty="0"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443B05-E2C9-4746-9DDE-FB8E10ABC192}"/>
              </a:ext>
            </a:extLst>
          </p:cNvPr>
          <p:cNvSpPr txBox="1"/>
          <p:nvPr/>
        </p:nvSpPr>
        <p:spPr>
          <a:xfrm>
            <a:off x="1146941" y="6164794"/>
            <a:ext cx="39351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* These energies were considered for sensitivity analysis only.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04E7141-A5B4-4460-A115-F7A54E852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334" y="342500"/>
            <a:ext cx="10587884" cy="520168"/>
          </a:xfrm>
        </p:spPr>
        <p:txBody>
          <a:bodyPr/>
          <a:lstStyle/>
          <a:p>
            <a:r>
              <a:rPr lang="en-US" sz="4400" dirty="0"/>
              <a:t>Dose Pathway – Cloudshine/Groundshine</a:t>
            </a:r>
          </a:p>
        </p:txBody>
      </p:sp>
    </p:spTree>
    <p:extLst>
      <p:ext uri="{BB962C8B-B14F-4D97-AF65-F5344CB8AC3E}">
        <p14:creationId xmlns:p14="http://schemas.microsoft.com/office/powerpoint/2010/main" val="389771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924B2B-F0C3-4278-AC94-5B9600DA7E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42599" y="1647995"/>
            <a:ext cx="4154274" cy="4507011"/>
          </a:xfrm>
        </p:spPr>
        <p:txBody>
          <a:bodyPr>
            <a:normAutofit/>
          </a:bodyPr>
          <a:lstStyle/>
          <a:p>
            <a:r>
              <a:rPr lang="en-US" dirty="0"/>
              <a:t>Evacuation time can be split into phases of mobilization and travel</a:t>
            </a:r>
          </a:p>
          <a:p>
            <a:endParaRPr lang="en-US" dirty="0"/>
          </a:p>
          <a:p>
            <a:r>
              <a:rPr lang="en-US" dirty="0"/>
              <a:t>Representative evacuation times              can be based on EPZ resident population (NUREG/CR-7269)</a:t>
            </a:r>
          </a:p>
          <a:p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Protection factors are dependent               on the evacuation phase: 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Shelter PF is assumed during mobilization time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Vehicle protection factor (PF = 0.9) assumed for travel time  (NUREG/CR-7009)</a:t>
            </a:r>
            <a:endParaRPr lang="en-US" sz="1200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92DA8F4-D47E-4DB4-92C7-53EBD69E96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444571"/>
              </p:ext>
            </p:extLst>
          </p:nvPr>
        </p:nvGraphicFramePr>
        <p:xfrm>
          <a:off x="5182896" y="1647995"/>
          <a:ext cx="2714890" cy="17465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57445">
                  <a:extLst>
                    <a:ext uri="{9D8B030D-6E8A-4147-A177-3AD203B41FA5}">
                      <a16:colId xmlns:a16="http://schemas.microsoft.com/office/drawing/2014/main" val="3724001986"/>
                    </a:ext>
                  </a:extLst>
                </a:gridCol>
                <a:gridCol w="1357445">
                  <a:extLst>
                    <a:ext uri="{9D8B030D-6E8A-4147-A177-3AD203B41FA5}">
                      <a16:colId xmlns:a16="http://schemas.microsoft.com/office/drawing/2014/main" val="622782424"/>
                    </a:ext>
                  </a:extLst>
                </a:gridCol>
              </a:tblGrid>
              <a:tr h="35714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EPZ Resident Population: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095028"/>
                  </a:ext>
                </a:extLst>
              </a:tr>
              <a:tr h="3520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Small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&lt;50,000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14703077"/>
                  </a:ext>
                </a:extLst>
              </a:tr>
              <a:tr h="6802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Medium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50,000-200,000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4419631"/>
                  </a:ext>
                </a:extLst>
              </a:tr>
              <a:tr h="3571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Large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&gt;200,000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96901152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70F797F-2101-4C5C-A768-EB97923509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930389"/>
              </p:ext>
            </p:extLst>
          </p:nvPr>
        </p:nvGraphicFramePr>
        <p:xfrm>
          <a:off x="5162334" y="4150322"/>
          <a:ext cx="5968277" cy="15821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2611">
                  <a:extLst>
                    <a:ext uri="{9D8B030D-6E8A-4147-A177-3AD203B41FA5}">
                      <a16:colId xmlns:a16="http://schemas.microsoft.com/office/drawing/2014/main" val="3223105307"/>
                    </a:ext>
                  </a:extLst>
                </a:gridCol>
                <a:gridCol w="852611">
                  <a:extLst>
                    <a:ext uri="{9D8B030D-6E8A-4147-A177-3AD203B41FA5}">
                      <a16:colId xmlns:a16="http://schemas.microsoft.com/office/drawing/2014/main" val="2616165905"/>
                    </a:ext>
                  </a:extLst>
                </a:gridCol>
                <a:gridCol w="852611">
                  <a:extLst>
                    <a:ext uri="{9D8B030D-6E8A-4147-A177-3AD203B41FA5}">
                      <a16:colId xmlns:a16="http://schemas.microsoft.com/office/drawing/2014/main" val="2304716433"/>
                    </a:ext>
                  </a:extLst>
                </a:gridCol>
                <a:gridCol w="852611">
                  <a:extLst>
                    <a:ext uri="{9D8B030D-6E8A-4147-A177-3AD203B41FA5}">
                      <a16:colId xmlns:a16="http://schemas.microsoft.com/office/drawing/2014/main" val="4270087301"/>
                    </a:ext>
                  </a:extLst>
                </a:gridCol>
                <a:gridCol w="852611">
                  <a:extLst>
                    <a:ext uri="{9D8B030D-6E8A-4147-A177-3AD203B41FA5}">
                      <a16:colId xmlns:a16="http://schemas.microsoft.com/office/drawing/2014/main" val="1656852433"/>
                    </a:ext>
                  </a:extLst>
                </a:gridCol>
                <a:gridCol w="852611">
                  <a:extLst>
                    <a:ext uri="{9D8B030D-6E8A-4147-A177-3AD203B41FA5}">
                      <a16:colId xmlns:a16="http://schemas.microsoft.com/office/drawing/2014/main" val="1999869415"/>
                    </a:ext>
                  </a:extLst>
                </a:gridCol>
                <a:gridCol w="852611">
                  <a:extLst>
                    <a:ext uri="{9D8B030D-6E8A-4147-A177-3AD203B41FA5}">
                      <a16:colId xmlns:a16="http://schemas.microsoft.com/office/drawing/2014/main" val="2486975002"/>
                    </a:ext>
                  </a:extLst>
                </a:gridCol>
              </a:tblGrid>
              <a:tr h="3168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Population: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Small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Medium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Large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2723526"/>
                  </a:ext>
                </a:extLst>
              </a:tr>
              <a:tr h="3168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Evacuation: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Early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EDE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Late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Early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EDE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Late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Early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EDE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Late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03587203"/>
                  </a:ext>
                </a:extLst>
              </a:tr>
              <a:tr h="6035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Mobilization Time [min]: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EDE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60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EDE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180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4EE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60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EDE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180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14087527"/>
                  </a:ext>
                </a:extLst>
              </a:tr>
              <a:tr h="3168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Travel Time [min]: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EDE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EDE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EDE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60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09028833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FF3F17A0-2A85-4AFE-BDA0-5B02BD8411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0220" y="1588330"/>
            <a:ext cx="3223490" cy="1955509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CEAB857-8C32-45CD-AC32-13387171B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334" y="342500"/>
            <a:ext cx="8501919" cy="520168"/>
          </a:xfrm>
        </p:spPr>
        <p:txBody>
          <a:bodyPr/>
          <a:lstStyle/>
          <a:p>
            <a:r>
              <a:rPr lang="en-US" sz="4400" dirty="0"/>
              <a:t>Evacuation Model</a:t>
            </a:r>
          </a:p>
        </p:txBody>
      </p:sp>
    </p:spTree>
    <p:extLst>
      <p:ext uri="{BB962C8B-B14F-4D97-AF65-F5344CB8AC3E}">
        <p14:creationId xmlns:p14="http://schemas.microsoft.com/office/powerpoint/2010/main" val="810917449"/>
      </p:ext>
    </p:extLst>
  </p:cSld>
  <p:clrMapOvr>
    <a:masterClrMapping/>
  </p:clrMapOvr>
</p:sld>
</file>

<file path=ppt/theme/theme1.xml><?xml version="1.0" encoding="utf-8"?>
<a:theme xmlns:a="http://schemas.openxmlformats.org/drawingml/2006/main" name="PPT-Template2-MultiSection_WideScreen">
  <a:themeElements>
    <a:clrScheme name="Purdue Brand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C28E0E"/>
      </a:accent1>
      <a:accent2>
        <a:srgbClr val="98700D"/>
      </a:accent2>
      <a:accent3>
        <a:srgbClr val="5B6870"/>
      </a:accent3>
      <a:accent4>
        <a:srgbClr val="849E2A"/>
      </a:accent4>
      <a:accent5>
        <a:srgbClr val="B36012"/>
      </a:accent5>
      <a:accent6>
        <a:srgbClr val="000000"/>
      </a:accent6>
      <a:hlink>
        <a:srgbClr val="00000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-Template2-MultiSection_WideScreen-Rev.pptx" id="{6F776E05-9C5C-4C42-8ADC-03919E3FC17A}" vid="{C1D08114-815E-B045-A1AC-18B7D23129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EEA1F80E447B418FA1D47B57B08757" ma:contentTypeVersion="13" ma:contentTypeDescription="Create a new document." ma:contentTypeScope="" ma:versionID="494f7f4c388e91894347936b6fe26764">
  <xsd:schema xmlns:xsd="http://www.w3.org/2001/XMLSchema" xmlns:xs="http://www.w3.org/2001/XMLSchema" xmlns:p="http://schemas.microsoft.com/office/2006/metadata/properties" xmlns:ns3="0da22d03-a044-4d37-8d61-2e52f45284c7" xmlns:ns4="52b0fb0c-40f9-4728-ad06-baa70c6d2cec" targetNamespace="http://schemas.microsoft.com/office/2006/metadata/properties" ma:root="true" ma:fieldsID="63ccc76bd9fef305b10990ddc8a34505" ns3:_="" ns4:_="">
    <xsd:import namespace="0da22d03-a044-4d37-8d61-2e52f45284c7"/>
    <xsd:import namespace="52b0fb0c-40f9-4728-ad06-baa70c6d2cec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a22d03-a044-4d37-8d61-2e52f45284c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b0fb0c-40f9-4728-ad06-baa70c6d2c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EE459FD-2886-41F3-BF4F-963FD5CAD91E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52b0fb0c-40f9-4728-ad06-baa70c6d2cec"/>
    <ds:schemaRef ds:uri="http://schemas.microsoft.com/office/2006/documentManagement/types"/>
    <ds:schemaRef ds:uri="http://purl.org/dc/terms/"/>
    <ds:schemaRef ds:uri="0da22d03-a044-4d37-8d61-2e52f45284c7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D64D02A-07EE-4A11-B35A-89FE6CC401E7}">
  <ds:schemaRefs>
    <ds:schemaRef ds:uri="0da22d03-a044-4d37-8d61-2e52f45284c7"/>
    <ds:schemaRef ds:uri="52b0fb0c-40f9-4728-ad06-baa70c6d2ce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1E62FC93-3975-4AA6-8DE8-4AB826A40E4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PPT-Template2-MultiSection_WideScreen</Template>
  <TotalTime>498</TotalTime>
  <Words>623</Words>
  <Application>Microsoft Office PowerPoint</Application>
  <PresentationFormat>Widescreen</PresentationFormat>
  <Paragraphs>184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Arial,Sans-Serif</vt:lpstr>
      <vt:lpstr>Calibri</vt:lpstr>
      <vt:lpstr>Cambria Math</vt:lpstr>
      <vt:lpstr>Impact</vt:lpstr>
      <vt:lpstr>Times New Roman</vt:lpstr>
      <vt:lpstr>Wingdings</vt:lpstr>
      <vt:lpstr>PPT-Template2-MultiSection_WideScreen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Dose Pathway - Inhalation</vt:lpstr>
      <vt:lpstr>Building Protection Factors</vt:lpstr>
      <vt:lpstr>Dose Pathway – Cloudshine/Groundshine</vt:lpstr>
      <vt:lpstr>Evacuation Model</vt:lpstr>
      <vt:lpstr>PRISEM</vt:lpstr>
      <vt:lpstr>PowerPoint Presentation</vt:lpstr>
      <vt:lpstr>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Downing</dc:creator>
  <cp:lastModifiedBy>Leute, Jennifer E</cp:lastModifiedBy>
  <cp:revision>35</cp:revision>
  <dcterms:created xsi:type="dcterms:W3CDTF">2013-07-15T20:26:40Z</dcterms:created>
  <dcterms:modified xsi:type="dcterms:W3CDTF">2020-08-18T14:39:43Z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0x010100A2EEA1F80E447B418FA1D47B57B08757</vt:lpwstr>
  </property>
</Properties>
</file>